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63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B83A"/>
    <a:srgbClr val="2BABE2"/>
    <a:srgbClr val="8CC63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M">
    <p:bg>
      <p:bgPr>
        <a:solidFill>
          <a:srgbClr val="1A1E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874520"/>
            <a:ext cx="4297680" cy="155448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M">
    <p:bg>
      <p:bgPr>
        <a:solidFill>
          <a:srgbClr val="2328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384048"/>
            <a:ext cx="8138160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dirty="0"/>
            </a:lvl1pPr>
          </a:lstStyle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566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svg"/><Relationship Id="rId4" Type="http://schemas.openxmlformats.org/officeDocument/2006/relationships/hyperlink" Target="http://www.topvac.p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topvac.pl/rekuperatory/" TargetMode="Externa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opvac.pl/rekuperatory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hyperlink" Target="https://topvac.pl/topflex-system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1554480"/>
            <a:ext cx="502920" cy="54864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accent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79576" y="1554480"/>
            <a:ext cx="201168" cy="54864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874520"/>
            <a:ext cx="4297680" cy="697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4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</a:t>
            </a:r>
            <a:endParaRPr lang="en-US" sz="4600" dirty="0"/>
          </a:p>
        </p:txBody>
      </p:sp>
      <p:sp>
        <p:nvSpPr>
          <p:cNvPr id="6" name="Tex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324612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D7DB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Nowoczesny, kompletny system rekuperacji</a:t>
            </a:r>
            <a:endParaRPr lang="en-US" sz="1700" dirty="0"/>
          </a:p>
        </p:txBody>
      </p:sp>
      <p:sp>
        <p:nvSpPr>
          <p:cNvPr id="7" name="Tex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370332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Szybki montaż • pełna szczelność • dowolna konfiguracja</a:t>
            </a:r>
            <a:endParaRPr lang="en-US" sz="1250" dirty="0"/>
          </a:p>
        </p:txBody>
      </p:sp>
      <p:sp>
        <p:nvSpPr>
          <p:cNvPr id="8" name="ramka na zdjeci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2080" y="777240"/>
            <a:ext cx="3429000" cy="361188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noFill/>
            <a:prstDash val="dash"/>
          </a:ln>
        </p:spPr>
        <p:txBody>
          <a:bodyPr/>
          <a:lstStyle/>
          <a:p>
            <a:endParaRPr lang="pl-PL" dirty="0"/>
          </a:p>
        </p:txBody>
      </p:sp>
      <p:sp>
        <p:nvSpPr>
          <p:cNvPr id="13" name="footer 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8368" y="4681728"/>
            <a:ext cx="7827264" cy="0"/>
          </a:xfrm>
          <a:prstGeom prst="line">
            <a:avLst/>
          </a:prstGeom>
          <a:noFill/>
          <a:ln w="12700">
            <a:solidFill>
              <a:srgbClr val="3A4149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14" name="Text 12"/>
          <p:cNvSpPr/>
          <p:nvPr/>
        </p:nvSpPr>
        <p:spPr>
          <a:xfrm>
            <a:off x="658368" y="473659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Prezentacja dla klienta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486400" y="4736592"/>
            <a:ext cx="2999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50" b="1" dirty="0">
                <a:solidFill>
                  <a:srgbClr val="92D05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www.topvac.pl</a:t>
            </a:r>
            <a:endParaRPr lang="en-US" sz="1150" dirty="0">
              <a:solidFill>
                <a:srgbClr val="92D050"/>
              </a:solidFill>
            </a:endParaRP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465C584-8C3C-C5D2-5218-BF6A844A2F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662" y="625729"/>
            <a:ext cx="1615938" cy="313035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83D604AE-3F5E-5C31-878A-433356B5F9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8369" y="2407730"/>
            <a:ext cx="3100031" cy="58636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5 elementow E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548640" y="384048"/>
            <a:ext cx="8046720" cy="62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26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Tylko </a:t>
            </a:r>
            <a:r>
              <a:rPr lang="pl-PL" sz="2600" b="1">
                <a:solidFill>
                  <a:srgbClr val="00AEEF"/>
                </a:solidFill>
                <a:latin typeface="Arial" pitchFamily="34" charset="0"/>
                <a:cs typeface="Arial" pitchFamily="34" charset="0"/>
              </a:rPr>
              <a:t>5 elementów</a:t>
            </a:r>
            <a:r>
              <a:rPr lang="pl-PL" sz="26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— kompletny system EPP</a:t>
            </a:r>
          </a:p>
        </p:txBody>
      </p:sp>
      <p:sp>
        <p:nvSpPr>
          <p:cNvPr id="3" name="accent blue"/>
          <p:cNvSpPr/>
          <p:nvPr/>
        </p:nvSpPr>
        <p:spPr>
          <a:xfrm>
            <a:off x="548640" y="1097280"/>
            <a:ext cx="502920" cy="50292"/>
          </a:xfrm>
          <a:prstGeom prst="rect">
            <a:avLst/>
          </a:prstGeom>
          <a:solidFill>
            <a:srgbClr val="00AEE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ccent green"/>
          <p:cNvSpPr/>
          <p:nvPr/>
        </p:nvSpPr>
        <p:spPr>
          <a:xfrm>
            <a:off x="1070000" y="1097280"/>
            <a:ext cx="201168" cy="50292"/>
          </a:xfrm>
          <a:prstGeom prst="rect">
            <a:avLst/>
          </a:prstGeom>
          <a:solidFill>
            <a:srgbClr val="8CC63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subtitle"/>
          <p:cNvSpPr/>
          <p:nvPr/>
        </p:nvSpPr>
        <p:spPr>
          <a:xfrm>
            <a:off x="548640" y="1207008"/>
            <a:ext cx="8046720" cy="33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35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Modułowy system oparty na pięciu typach kształtek — łatwy w doborze i montażu.</a:t>
            </a:r>
          </a:p>
        </p:txBody>
      </p:sp>
      <p:sp>
        <p:nvSpPr>
          <p:cNvPr id="10" name="card1"/>
          <p:cNvSpPr/>
          <p:nvPr/>
        </p:nvSpPr>
        <p:spPr>
          <a:xfrm>
            <a:off x="548640" y="1720000"/>
            <a:ext cx="1465000" cy="175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pPr algn="just"/>
            <a:endParaRPr lang="pl-PL" dirty="0"/>
          </a:p>
        </p:txBody>
      </p:sp>
      <p:sp>
        <p:nvSpPr>
          <p:cNvPr id="12" name="name1"/>
          <p:cNvSpPr/>
          <p:nvPr/>
        </p:nvSpPr>
        <p:spPr>
          <a:xfrm>
            <a:off x="548640" y="2500000"/>
            <a:ext cx="1465000" cy="560000"/>
          </a:xfrm>
          <a:prstGeom prst="rect">
            <a:avLst/>
          </a:prstGeom>
          <a:noFill/>
        </p:spPr>
        <p:txBody>
          <a:bodyPr wrap="square" lIns="45720" tIns="0" rIns="45720" bIns="0" rtlCol="0" anchor="b"/>
          <a:lstStyle/>
          <a:p>
            <a:pPr marL="0" indent="0" algn="ctr">
              <a:buNone/>
            </a:pPr>
            <a:r>
              <a:rPr lang="pl-PL" sz="115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RURA EPP Z MUFĄ</a:t>
            </a:r>
          </a:p>
        </p:txBody>
      </p:sp>
      <p:sp>
        <p:nvSpPr>
          <p:cNvPr id="13" name="dn1"/>
          <p:cNvSpPr/>
          <p:nvPr/>
        </p:nvSpPr>
        <p:spPr>
          <a:xfrm>
            <a:off x="548640" y="3070000"/>
            <a:ext cx="1465000" cy="320000"/>
          </a:xfrm>
          <a:prstGeom prst="rect">
            <a:avLst/>
          </a:prstGeom>
          <a:noFill/>
        </p:spPr>
        <p:txBody>
          <a:bodyPr wrap="square" lIns="18000" tIns="0" rIns="18000" bIns="0" rtlCol="0" anchor="ctr"/>
          <a:lstStyle/>
          <a:p>
            <a:pPr marL="0" indent="0" algn="ctr">
              <a:buNone/>
            </a:pPr>
            <a:r>
              <a:rPr lang="pl-PL" sz="90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DN125 · DN160 · DN200</a:t>
            </a:r>
          </a:p>
        </p:txBody>
      </p:sp>
      <p:sp>
        <p:nvSpPr>
          <p:cNvPr id="20" name="card2"/>
          <p:cNvSpPr/>
          <p:nvPr/>
        </p:nvSpPr>
        <p:spPr>
          <a:xfrm>
            <a:off x="2193640" y="1720000"/>
            <a:ext cx="1465000" cy="175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22" name="name2"/>
          <p:cNvSpPr/>
          <p:nvPr/>
        </p:nvSpPr>
        <p:spPr>
          <a:xfrm>
            <a:off x="2116140" y="2500000"/>
            <a:ext cx="1620000" cy="560000"/>
          </a:xfrm>
          <a:prstGeom prst="rect">
            <a:avLst/>
          </a:prstGeom>
          <a:noFill/>
        </p:spPr>
        <p:txBody>
          <a:bodyPr wrap="square" lIns="45720" tIns="0" rIns="45720" bIns="0" rtlCol="0" anchor="b"/>
          <a:lstStyle/>
          <a:p>
            <a:pPr marL="0" indent="0" algn="ctr">
              <a:buNone/>
            </a:pPr>
            <a:r>
              <a:rPr lang="pl-PL" sz="115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KOLANO 90°/ 2X45°</a:t>
            </a:r>
          </a:p>
        </p:txBody>
      </p:sp>
      <p:sp>
        <p:nvSpPr>
          <p:cNvPr id="23" name="dn2"/>
          <p:cNvSpPr/>
          <p:nvPr/>
        </p:nvSpPr>
        <p:spPr>
          <a:xfrm>
            <a:off x="2193640" y="3070000"/>
            <a:ext cx="1465000" cy="320000"/>
          </a:xfrm>
          <a:prstGeom prst="rect">
            <a:avLst/>
          </a:prstGeom>
          <a:noFill/>
        </p:spPr>
        <p:txBody>
          <a:bodyPr wrap="square" lIns="18000" tIns="0" rIns="18000" bIns="0" rtlCol="0" anchor="ctr"/>
          <a:lstStyle/>
          <a:p>
            <a:pPr marL="0" indent="0" algn="ctr">
              <a:buNone/>
            </a:pPr>
            <a:r>
              <a:rPr lang="pl-PL" sz="90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DN125 · DN160 · DN200</a:t>
            </a:r>
          </a:p>
        </p:txBody>
      </p:sp>
      <p:sp>
        <p:nvSpPr>
          <p:cNvPr id="30" name="card3"/>
          <p:cNvSpPr/>
          <p:nvPr/>
        </p:nvSpPr>
        <p:spPr>
          <a:xfrm>
            <a:off x="3838640" y="1720000"/>
            <a:ext cx="1465000" cy="175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32" name="name3"/>
          <p:cNvSpPr/>
          <p:nvPr/>
        </p:nvSpPr>
        <p:spPr>
          <a:xfrm>
            <a:off x="3838640" y="2500000"/>
            <a:ext cx="1465000" cy="560000"/>
          </a:xfrm>
          <a:prstGeom prst="rect">
            <a:avLst/>
          </a:prstGeom>
          <a:noFill/>
        </p:spPr>
        <p:txBody>
          <a:bodyPr wrap="square" lIns="45720" tIns="0" rIns="45720" bIns="0" rtlCol="0" anchor="b"/>
          <a:lstStyle/>
          <a:p>
            <a:pPr marL="0" indent="0" algn="ctr">
              <a:buNone/>
            </a:pPr>
            <a:r>
              <a:rPr lang="pl-PL" sz="115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TRÓJNIK</a:t>
            </a:r>
          </a:p>
        </p:txBody>
      </p:sp>
      <p:sp>
        <p:nvSpPr>
          <p:cNvPr id="33" name="dn3"/>
          <p:cNvSpPr/>
          <p:nvPr/>
        </p:nvSpPr>
        <p:spPr>
          <a:xfrm>
            <a:off x="3838640" y="3070000"/>
            <a:ext cx="1465000" cy="320000"/>
          </a:xfrm>
          <a:prstGeom prst="rect">
            <a:avLst/>
          </a:prstGeom>
          <a:noFill/>
        </p:spPr>
        <p:txBody>
          <a:bodyPr wrap="square" lIns="18000" tIns="0" rIns="18000" bIns="0" rtlCol="0" anchor="ctr"/>
          <a:lstStyle/>
          <a:p>
            <a:pPr marL="0" indent="0" algn="ctr">
              <a:buNone/>
            </a:pPr>
            <a:r>
              <a:rPr lang="pl-PL" sz="90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DN125 · DN160</a:t>
            </a:r>
          </a:p>
        </p:txBody>
      </p:sp>
      <p:sp>
        <p:nvSpPr>
          <p:cNvPr id="40" name="card4"/>
          <p:cNvSpPr/>
          <p:nvPr/>
        </p:nvSpPr>
        <p:spPr>
          <a:xfrm>
            <a:off x="5483640" y="1720000"/>
            <a:ext cx="1465000" cy="175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42" name="name4"/>
          <p:cNvSpPr/>
          <p:nvPr/>
        </p:nvSpPr>
        <p:spPr>
          <a:xfrm>
            <a:off x="5483640" y="2500000"/>
            <a:ext cx="1465000" cy="560000"/>
          </a:xfrm>
          <a:prstGeom prst="rect">
            <a:avLst/>
          </a:prstGeom>
          <a:noFill/>
        </p:spPr>
        <p:txBody>
          <a:bodyPr wrap="square" lIns="45720" tIns="0" rIns="45720" bIns="0" rtlCol="0" anchor="b"/>
          <a:lstStyle/>
          <a:p>
            <a:pPr marL="0" indent="0" algn="ctr">
              <a:buNone/>
            </a:pPr>
            <a:r>
              <a:rPr lang="pl-PL" sz="115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MUFA</a:t>
            </a:r>
          </a:p>
        </p:txBody>
      </p:sp>
      <p:sp>
        <p:nvSpPr>
          <p:cNvPr id="43" name="dn4"/>
          <p:cNvSpPr/>
          <p:nvPr/>
        </p:nvSpPr>
        <p:spPr>
          <a:xfrm>
            <a:off x="5483640" y="3070000"/>
            <a:ext cx="1465000" cy="320000"/>
          </a:xfrm>
          <a:prstGeom prst="rect">
            <a:avLst/>
          </a:prstGeom>
          <a:noFill/>
        </p:spPr>
        <p:txBody>
          <a:bodyPr wrap="square" lIns="18000" tIns="0" rIns="18000" bIns="0" rtlCol="0" anchor="ctr"/>
          <a:lstStyle/>
          <a:p>
            <a:pPr marL="0" indent="0" algn="ctr">
              <a:buNone/>
            </a:pPr>
            <a:r>
              <a:rPr lang="pl-PL" sz="90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DN125 · DN160 · DN200</a:t>
            </a:r>
          </a:p>
        </p:txBody>
      </p:sp>
      <p:sp>
        <p:nvSpPr>
          <p:cNvPr id="50" name="card5"/>
          <p:cNvSpPr/>
          <p:nvPr/>
        </p:nvSpPr>
        <p:spPr>
          <a:xfrm>
            <a:off x="7128640" y="1720000"/>
            <a:ext cx="1465000" cy="175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52" name="name5"/>
          <p:cNvSpPr/>
          <p:nvPr/>
        </p:nvSpPr>
        <p:spPr>
          <a:xfrm>
            <a:off x="7128640" y="2500000"/>
            <a:ext cx="1465000" cy="560000"/>
          </a:xfrm>
          <a:prstGeom prst="rect">
            <a:avLst/>
          </a:prstGeom>
          <a:noFill/>
        </p:spPr>
        <p:txBody>
          <a:bodyPr wrap="square" lIns="45720" tIns="0" rIns="45720" bIns="0" rtlCol="0" anchor="b"/>
          <a:lstStyle/>
          <a:p>
            <a:pPr marL="0" indent="0" algn="ctr">
              <a:buNone/>
            </a:pPr>
            <a:r>
              <a:rPr lang="pl-PL" sz="115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UCHWYT MONTAŻOWY</a:t>
            </a:r>
          </a:p>
        </p:txBody>
      </p:sp>
      <p:sp>
        <p:nvSpPr>
          <p:cNvPr id="53" name="dn5"/>
          <p:cNvSpPr/>
          <p:nvPr/>
        </p:nvSpPr>
        <p:spPr>
          <a:xfrm>
            <a:off x="7128640" y="3070000"/>
            <a:ext cx="1465000" cy="320000"/>
          </a:xfrm>
          <a:prstGeom prst="rect">
            <a:avLst/>
          </a:prstGeom>
          <a:noFill/>
        </p:spPr>
        <p:txBody>
          <a:bodyPr wrap="square" lIns="18000" tIns="0" rIns="18000" bIns="0" rtlCol="0" anchor="ctr"/>
          <a:lstStyle/>
          <a:p>
            <a:pPr marL="0" indent="0" algn="ctr">
              <a:buNone/>
            </a:pPr>
            <a:r>
              <a:rPr lang="pl-PL" sz="90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Element łączący</a:t>
            </a:r>
          </a:p>
        </p:txBody>
      </p:sp>
      <p:sp>
        <p:nvSpPr>
          <p:cNvPr id="60" name="footer label"/>
          <p:cNvSpPr/>
          <p:nvPr/>
        </p:nvSpPr>
        <p:spPr>
          <a:xfrm>
            <a:off x="548640" y="3760000"/>
            <a:ext cx="380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300" b="1" spc="4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JEDEN SYSTEM · TRZY ŚREDNICE</a:t>
            </a:r>
          </a:p>
        </p:txBody>
      </p:sp>
      <p:sp>
        <p:nvSpPr>
          <p:cNvPr id="61" name="dnpill1"/>
          <p:cNvSpPr/>
          <p:nvPr/>
        </p:nvSpPr>
        <p:spPr>
          <a:xfrm>
            <a:off x="4900000" y="3740000"/>
            <a:ext cx="1130000" cy="360000"/>
          </a:xfrm>
          <a:prstGeom prst="roundRect">
            <a:avLst>
              <a:gd name="adj" fmla="val 50000"/>
            </a:avLst>
          </a:prstGeom>
          <a:solidFill>
            <a:srgbClr val="00AEE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2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DN125</a:t>
            </a:r>
          </a:p>
        </p:txBody>
      </p:sp>
      <p:sp>
        <p:nvSpPr>
          <p:cNvPr id="62" name="dnpill2"/>
          <p:cNvSpPr/>
          <p:nvPr/>
        </p:nvSpPr>
        <p:spPr>
          <a:xfrm>
            <a:off x="6120000" y="3740000"/>
            <a:ext cx="1130000" cy="360000"/>
          </a:xfrm>
          <a:prstGeom prst="roundRect">
            <a:avLst>
              <a:gd name="adj" fmla="val 50000"/>
            </a:avLst>
          </a:prstGeom>
          <a:solidFill>
            <a:srgbClr val="8CC63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2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DN160</a:t>
            </a:r>
          </a:p>
        </p:txBody>
      </p:sp>
      <p:sp>
        <p:nvSpPr>
          <p:cNvPr id="63" name="dnpill3"/>
          <p:cNvSpPr/>
          <p:nvPr/>
        </p:nvSpPr>
        <p:spPr>
          <a:xfrm>
            <a:off x="7340000" y="3740000"/>
            <a:ext cx="1130000" cy="360000"/>
          </a:xfrm>
          <a:prstGeom prst="roundRect">
            <a:avLst>
              <a:gd name="adj" fmla="val 50000"/>
            </a:avLst>
          </a:prstGeom>
          <a:solidFill>
            <a:srgbClr val="00AEE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2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DN200</a:t>
            </a:r>
          </a:p>
        </p:txBody>
      </p:sp>
      <p:sp>
        <p:nvSpPr>
          <p:cNvPr id="17" name="card1">
            <a:extLst>
              <a:ext uri="{FF2B5EF4-FFF2-40B4-BE49-F238E27FC236}">
                <a16:creationId xmlns:a16="http://schemas.microsoft.com/office/drawing/2014/main" id="{25B7C08A-3D0D-389F-C227-C43E8E667019}"/>
              </a:ext>
            </a:extLst>
          </p:cNvPr>
          <p:cNvSpPr/>
          <p:nvPr/>
        </p:nvSpPr>
        <p:spPr>
          <a:xfrm>
            <a:off x="651140" y="1520000"/>
            <a:ext cx="1362500" cy="1260000"/>
          </a:xfrm>
          <a:prstGeom prst="roundRect">
            <a:avLst>
              <a:gd name="adj" fmla="val 6000"/>
            </a:avLst>
          </a:prstGeom>
          <a:blipFill dpi="0" rotWithShape="1">
            <a:blip r:embed="rId2"/>
            <a:srcRect/>
            <a:stretch>
              <a:fillRect l="5714" t="-15159" r="-91428" b="-76269"/>
            </a:stretch>
          </a:blip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lIns="396000" tIns="648000" rIns="324000"/>
          <a:lstStyle/>
          <a:p>
            <a:pPr algn="just"/>
            <a:endParaRPr lang="pl-PL" dirty="0"/>
          </a:p>
        </p:txBody>
      </p:sp>
      <p:sp>
        <p:nvSpPr>
          <p:cNvPr id="19" name="card1">
            <a:extLst>
              <a:ext uri="{FF2B5EF4-FFF2-40B4-BE49-F238E27FC236}">
                <a16:creationId xmlns:a16="http://schemas.microsoft.com/office/drawing/2014/main" id="{E8141C38-7A47-40C3-CB7C-784232718875}"/>
              </a:ext>
            </a:extLst>
          </p:cNvPr>
          <p:cNvSpPr/>
          <p:nvPr/>
        </p:nvSpPr>
        <p:spPr>
          <a:xfrm>
            <a:off x="2193640" y="1685000"/>
            <a:ext cx="1465000" cy="1248504"/>
          </a:xfrm>
          <a:prstGeom prst="roundRect">
            <a:avLst>
              <a:gd name="adj" fmla="val 6000"/>
            </a:avLst>
          </a:prstGeom>
          <a:blipFill dpi="0" rotWithShape="1">
            <a:blip r:embed="rId3"/>
            <a:srcRect/>
            <a:stretch>
              <a:fillRect l="3311" t="-4785" r="3311" b="-4785"/>
            </a:stretch>
          </a:blip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lIns="396000" tIns="648000" rIns="324000"/>
          <a:lstStyle/>
          <a:p>
            <a:pPr algn="just"/>
            <a:endParaRPr lang="pl-PL" dirty="0"/>
          </a:p>
        </p:txBody>
      </p:sp>
      <p:sp>
        <p:nvSpPr>
          <p:cNvPr id="27" name="card1">
            <a:extLst>
              <a:ext uri="{FF2B5EF4-FFF2-40B4-BE49-F238E27FC236}">
                <a16:creationId xmlns:a16="http://schemas.microsoft.com/office/drawing/2014/main" id="{F4E654FC-8DEC-11EC-EF23-8C170CB15725}"/>
              </a:ext>
            </a:extLst>
          </p:cNvPr>
          <p:cNvSpPr/>
          <p:nvPr/>
        </p:nvSpPr>
        <p:spPr>
          <a:xfrm>
            <a:off x="3838640" y="1662244"/>
            <a:ext cx="1465000" cy="1248504"/>
          </a:xfrm>
          <a:prstGeom prst="roundRect">
            <a:avLst>
              <a:gd name="adj" fmla="val 6000"/>
            </a:avLst>
          </a:prstGeom>
          <a:blipFill dpi="0" rotWithShape="1">
            <a:blip r:embed="rId4"/>
            <a:srcRect/>
            <a:stretch>
              <a:fillRect l="13140" t="6748" r="13140" b="6748"/>
            </a:stretch>
          </a:blip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lIns="396000" tIns="648000" rIns="324000"/>
          <a:lstStyle/>
          <a:p>
            <a:pPr algn="just"/>
            <a:endParaRPr lang="pl-PL" dirty="0"/>
          </a:p>
        </p:txBody>
      </p:sp>
      <p:sp>
        <p:nvSpPr>
          <p:cNvPr id="29" name="card1">
            <a:extLst>
              <a:ext uri="{FF2B5EF4-FFF2-40B4-BE49-F238E27FC236}">
                <a16:creationId xmlns:a16="http://schemas.microsoft.com/office/drawing/2014/main" id="{E205A2E0-00BE-A657-EE0F-7D4756F4AD26}"/>
              </a:ext>
            </a:extLst>
          </p:cNvPr>
          <p:cNvSpPr/>
          <p:nvPr/>
        </p:nvSpPr>
        <p:spPr>
          <a:xfrm>
            <a:off x="5483640" y="1662244"/>
            <a:ext cx="1465000" cy="1248504"/>
          </a:xfrm>
          <a:prstGeom prst="roundRect">
            <a:avLst>
              <a:gd name="adj" fmla="val 6000"/>
            </a:avLst>
          </a:prstGeom>
          <a:blipFill dpi="0" rotWithShape="1">
            <a:blip r:embed="rId5"/>
            <a:srcRect/>
            <a:stretch>
              <a:fillRect l="27884" t="24049" r="27884" b="24049"/>
            </a:stretch>
          </a:blip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lIns="396000" tIns="648000" rIns="324000"/>
          <a:lstStyle/>
          <a:p>
            <a:pPr algn="just"/>
            <a:endParaRPr lang="pl-PL" dirty="0"/>
          </a:p>
        </p:txBody>
      </p:sp>
      <p:sp>
        <p:nvSpPr>
          <p:cNvPr id="35" name="card1">
            <a:extLst>
              <a:ext uri="{FF2B5EF4-FFF2-40B4-BE49-F238E27FC236}">
                <a16:creationId xmlns:a16="http://schemas.microsoft.com/office/drawing/2014/main" id="{2B3E8729-3B1E-69CC-F212-6BF04BB79FF0}"/>
              </a:ext>
            </a:extLst>
          </p:cNvPr>
          <p:cNvSpPr/>
          <p:nvPr/>
        </p:nvSpPr>
        <p:spPr>
          <a:xfrm>
            <a:off x="7128640" y="1450000"/>
            <a:ext cx="1465000" cy="1248504"/>
          </a:xfrm>
          <a:prstGeom prst="roundRect">
            <a:avLst>
              <a:gd name="adj" fmla="val 6000"/>
            </a:avLst>
          </a:prstGeom>
          <a:blipFill dpi="0" rotWithShape="1">
            <a:blip r:embed="rId6"/>
            <a:srcRect/>
            <a:stretch>
              <a:fillRect l="13140" t="6748" r="13140" b="6748"/>
            </a:stretch>
          </a:blip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lIns="396000" tIns="648000" rIns="324000"/>
          <a:lstStyle/>
          <a:p>
            <a:pPr algn="just"/>
            <a:endParaRPr lang="pl-PL" dirty="0"/>
          </a:p>
        </p:txBody>
      </p:sp>
      <p:sp>
        <p:nvSpPr>
          <p:cNvPr id="37" name="card1">
            <a:extLst>
              <a:ext uri="{FF2B5EF4-FFF2-40B4-BE49-F238E27FC236}">
                <a16:creationId xmlns:a16="http://schemas.microsoft.com/office/drawing/2014/main" id="{8E23F8D1-638F-1C51-9B20-F8617E6354FD}"/>
              </a:ext>
            </a:extLst>
          </p:cNvPr>
          <p:cNvSpPr/>
          <p:nvPr/>
        </p:nvSpPr>
        <p:spPr>
          <a:xfrm>
            <a:off x="7126920" y="1435152"/>
            <a:ext cx="1465000" cy="1248504"/>
          </a:xfrm>
          <a:prstGeom prst="roundRect">
            <a:avLst>
              <a:gd name="adj" fmla="val 6000"/>
            </a:avLst>
          </a:prstGeom>
          <a:blipFill dpi="0" rotWithShape="1">
            <a:blip r:embed="rId7"/>
            <a:srcRect/>
            <a:stretch>
              <a:fillRect l="-8977" t="18281" r="-13891" b="-62455"/>
            </a:stretch>
          </a:blip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lIns="396000" tIns="648000" rIns="324000"/>
          <a:lstStyle/>
          <a:p>
            <a:pPr algn="just"/>
            <a:endParaRPr lang="pl-PL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kuperatory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lue"/>
          <p:cNvSpPr/>
          <p:nvPr/>
        </p:nvSpPr>
        <p:spPr>
          <a:xfrm>
            <a:off x="548640" y="820000"/>
            <a:ext cx="460000" cy="46000"/>
          </a:xfrm>
          <a:prstGeom prst="rect">
            <a:avLst/>
          </a:prstGeom>
          <a:solidFill>
            <a:srgbClr val="00AEEF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ccent green"/>
          <p:cNvSpPr/>
          <p:nvPr/>
        </p:nvSpPr>
        <p:spPr>
          <a:xfrm>
            <a:off x="1030000" y="820000"/>
            <a:ext cx="180000" cy="46000"/>
          </a:xfrm>
          <a:prstGeom prst="rect">
            <a:avLst/>
          </a:prstGeom>
          <a:solidFill>
            <a:srgbClr val="8CC63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eyebrow"/>
          <p:cNvSpPr/>
          <p:nvPr/>
        </p:nvSpPr>
        <p:spPr>
          <a:xfrm>
            <a:off x="548640" y="960000"/>
            <a:ext cx="8046720" cy="3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250" b="1" spc="120">
                <a:solidFill>
                  <a:srgbClr val="8CC63F"/>
                </a:solidFill>
                <a:latin typeface="Arial" pitchFamily="34" charset="0"/>
                <a:cs typeface="Arial" pitchFamily="34" charset="0"/>
              </a:rPr>
              <a:t>CENTRALE WENTYLACYJNE Z ODZYSKIEM CIEPŁA</a:t>
            </a:r>
          </a:p>
        </p:txBody>
      </p:sp>
      <p:sp>
        <p:nvSpPr>
          <p:cNvPr id="5" name="title"/>
          <p:cNvSpPr/>
          <p:nvPr/>
        </p:nvSpPr>
        <p:spPr>
          <a:xfrm>
            <a:off x="548640" y="1290000"/>
            <a:ext cx="8046720" cy="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50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Rekuperatory</a:t>
            </a:r>
          </a:p>
        </p:txBody>
      </p:sp>
      <p:sp>
        <p:nvSpPr>
          <p:cNvPr id="6" name="sample tag"/>
          <p:cNvSpPr/>
          <p:nvPr/>
        </p:nvSpPr>
        <p:spPr>
          <a:xfrm>
            <a:off x="548640" y="2260000"/>
            <a:ext cx="1750000" cy="360000"/>
          </a:xfrm>
          <a:prstGeom prst="roundRect">
            <a:avLst>
              <a:gd name="adj" fmla="val 50000"/>
            </a:avLst>
          </a:prstGeom>
          <a:solidFill>
            <a:srgbClr val="8CC63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 EPP EKO</a:t>
            </a:r>
          </a:p>
        </p:txBody>
      </p:sp>
      <p:sp>
        <p:nvSpPr>
          <p:cNvPr id="7" name="desc card"/>
          <p:cNvSpPr/>
          <p:nvPr/>
        </p:nvSpPr>
        <p:spPr>
          <a:xfrm>
            <a:off x="548640" y="3000000"/>
            <a:ext cx="8046720" cy="1420000"/>
          </a:xfrm>
          <a:prstGeom prst="rect">
            <a:avLst/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228600" tIns="182880" rIns="228600" bIns="18288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pl-PL" sz="1300" dirty="0">
                <a:solidFill>
                  <a:srgbClr val="D7DBDF"/>
                </a:solidFill>
                <a:latin typeface="Arial" pitchFamily="34" charset="0"/>
                <a:cs typeface="Arial" pitchFamily="34" charset="0"/>
              </a:rPr>
              <a:t>Szeroka oferta rekuperatorów dopasowanych do każdego budżetu – od modeli ekonomicznych po urządzenia klasy </a:t>
            </a:r>
            <a:r>
              <a:rPr lang="pl-PL" sz="1300" dirty="0" err="1">
                <a:solidFill>
                  <a:srgbClr val="D7DBDF"/>
                </a:solidFill>
                <a:latin typeface="Arial" pitchFamily="34" charset="0"/>
                <a:cs typeface="Arial" pitchFamily="34" charset="0"/>
              </a:rPr>
              <a:t>premium</a:t>
            </a:r>
            <a:r>
              <a:rPr lang="pl-PL" sz="1300" dirty="0">
                <a:solidFill>
                  <a:srgbClr val="D7DBDF"/>
                </a:solidFill>
                <a:latin typeface="Arial" pitchFamily="34" charset="0"/>
                <a:cs typeface="Arial" pitchFamily="34" charset="0"/>
              </a:rPr>
              <a:t>. Oferujemy jednostki wykonane zarówno w technologii EPP, jak i w obudowie stalowej.</a:t>
            </a:r>
          </a:p>
        </p:txBody>
      </p:sp>
      <p:sp>
        <p:nvSpPr>
          <p:cNvPr id="8" name="sample tag">
            <a:extLst>
              <a:ext uri="{FF2B5EF4-FFF2-40B4-BE49-F238E27FC236}">
                <a16:creationId xmlns:a16="http://schemas.microsoft.com/office/drawing/2014/main" id="{FF4B0ACC-9BA9-40B1-B584-0CA628797036}"/>
              </a:ext>
            </a:extLst>
          </p:cNvPr>
          <p:cNvSpPr/>
          <p:nvPr/>
        </p:nvSpPr>
        <p:spPr>
          <a:xfrm>
            <a:off x="2422410" y="2260000"/>
            <a:ext cx="1750000" cy="360000"/>
          </a:xfrm>
          <a:prstGeom prst="roundRect">
            <a:avLst>
              <a:gd name="adj" fmla="val 50000"/>
            </a:avLst>
          </a:prstGeom>
          <a:solidFill>
            <a:srgbClr val="2BABE2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 Standard EKO</a:t>
            </a:r>
          </a:p>
        </p:txBody>
      </p:sp>
      <p:sp>
        <p:nvSpPr>
          <p:cNvPr id="9" name="sample tag">
            <a:extLst>
              <a:ext uri="{FF2B5EF4-FFF2-40B4-BE49-F238E27FC236}">
                <a16:creationId xmlns:a16="http://schemas.microsoft.com/office/drawing/2014/main" id="{C03AC263-DE4D-D1B4-640F-2F2E84FC68E1}"/>
              </a:ext>
            </a:extLst>
          </p:cNvPr>
          <p:cNvSpPr/>
          <p:nvPr/>
        </p:nvSpPr>
        <p:spPr>
          <a:xfrm>
            <a:off x="4296180" y="2260000"/>
            <a:ext cx="1750000" cy="360000"/>
          </a:xfrm>
          <a:prstGeom prst="roundRect">
            <a:avLst>
              <a:gd name="adj" fmla="val 50000"/>
            </a:avLst>
          </a:prstGeom>
          <a:solidFill>
            <a:srgbClr val="8CC63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 Premium CF</a:t>
            </a:r>
          </a:p>
        </p:txBody>
      </p:sp>
      <p:sp>
        <p:nvSpPr>
          <p:cNvPr id="10" name="sample tag">
            <a:extLst>
              <a:ext uri="{FF2B5EF4-FFF2-40B4-BE49-F238E27FC236}">
                <a16:creationId xmlns:a16="http://schemas.microsoft.com/office/drawing/2014/main" id="{3DF43C0E-EFDD-4CB3-52A9-FD5B2F9B1804}"/>
              </a:ext>
            </a:extLst>
          </p:cNvPr>
          <p:cNvSpPr/>
          <p:nvPr/>
        </p:nvSpPr>
        <p:spPr>
          <a:xfrm>
            <a:off x="6169950" y="2260000"/>
            <a:ext cx="1750000" cy="360000"/>
          </a:xfrm>
          <a:prstGeom prst="roundRect">
            <a:avLst>
              <a:gd name="adj" fmla="val 50000"/>
            </a:avLst>
          </a:prstGeom>
          <a:solidFill>
            <a:srgbClr val="2BABE2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 Przemysłowa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kuperato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548640" y="384048"/>
            <a:ext cx="7000000" cy="62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30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Rekuperatory — dobór modeli</a:t>
            </a:r>
          </a:p>
        </p:txBody>
      </p:sp>
      <p:sp>
        <p:nvSpPr>
          <p:cNvPr id="70" name="page"/>
          <p:cNvSpPr/>
          <p:nvPr/>
        </p:nvSpPr>
        <p:spPr>
          <a:xfrm>
            <a:off x="7600000" y="440000"/>
            <a:ext cx="995360" cy="32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l-PL" sz="1400" b="1">
                <a:solidFill>
                  <a:srgbClr val="00AEEF"/>
                </a:solidFill>
                <a:latin typeface="Arial" pitchFamily="34" charset="0"/>
                <a:cs typeface="Arial" pitchFamily="34" charset="0"/>
              </a:rPr>
              <a:t>1 / 2</a:t>
            </a:r>
          </a:p>
        </p:txBody>
      </p:sp>
      <p:sp>
        <p:nvSpPr>
          <p:cNvPr id="3" name="accent blue"/>
          <p:cNvSpPr/>
          <p:nvPr/>
        </p:nvSpPr>
        <p:spPr>
          <a:xfrm>
            <a:off x="548640" y="1097280"/>
            <a:ext cx="502920" cy="50292"/>
          </a:xfrm>
          <a:prstGeom prst="rect">
            <a:avLst/>
          </a:prstGeom>
          <a:solidFill>
            <a:srgbClr val="00AEE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ccent green"/>
          <p:cNvSpPr/>
          <p:nvPr/>
        </p:nvSpPr>
        <p:spPr>
          <a:xfrm>
            <a:off x="1070000" y="1097280"/>
            <a:ext cx="201168" cy="50292"/>
          </a:xfrm>
          <a:prstGeom prst="rect">
            <a:avLst/>
          </a:prstGeom>
          <a:solidFill>
            <a:srgbClr val="8CC63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subtitle"/>
          <p:cNvSpPr/>
          <p:nvPr/>
        </p:nvSpPr>
        <p:spPr>
          <a:xfrm>
            <a:off x="548640" y="1207008"/>
            <a:ext cx="8046720" cy="33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r>
              <a:rPr lang="pl-PL" sz="13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Seria EPP EKO oraz Standard EKO</a:t>
            </a:r>
          </a:p>
        </p:txBody>
      </p:sp>
      <p:sp>
        <p:nvSpPr>
          <p:cNvPr id="10" name="serie1"/>
          <p:cNvSpPr/>
          <p:nvPr/>
        </p:nvSpPr>
        <p:spPr>
          <a:xfrm>
            <a:off x="548640" y="1700000"/>
            <a:ext cx="2450000" cy="1440000"/>
          </a:xfrm>
          <a:prstGeom prst="roundRect">
            <a:avLst>
              <a:gd name="adj" fmla="val 6000"/>
            </a:avLst>
          </a:prstGeom>
          <a:solidFill>
            <a:srgbClr val="8CC63F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220000" tIns="0" rIns="180000" bIns="0" rtlCol="0" anchor="ctr"/>
          <a:lstStyle/>
          <a:p>
            <a:pPr marL="0" indent="0">
              <a:buNone/>
            </a:pPr>
            <a:r>
              <a:rPr lang="pl-PL" sz="900" b="1" spc="8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</a:t>
            </a:r>
          </a:p>
          <a:p>
            <a:pPr marL="0" indent="0">
              <a:buNone/>
            </a:pPr>
            <a:r>
              <a:rPr lang="pl-PL" sz="20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EPP EKO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pl-PL" sz="10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2 modele</a:t>
            </a:r>
          </a:p>
        </p:txBody>
      </p:sp>
      <p:sp>
        <p:nvSpPr>
          <p:cNvPr id="11" name="card1a"/>
          <p:cNvSpPr/>
          <p:nvPr/>
        </p:nvSpPr>
        <p:spPr>
          <a:xfrm>
            <a:off x="3200000" y="1700000"/>
            <a:ext cx="2617680" cy="144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45720" tIns="0" rIns="45720" bIns="648000" rtlCol="0" anchor="ctr"/>
          <a:lstStyle/>
          <a:p>
            <a:pPr marL="0" indent="0" algn="r">
              <a:buNone/>
            </a:pPr>
            <a:r>
              <a:rPr lang="pl-PL" sz="1600" b="1" dirty="0">
                <a:solidFill>
                  <a:srgbClr val="9BB83A"/>
                </a:solidFill>
                <a:latin typeface="Arial" pitchFamily="34" charset="0"/>
                <a:cs typeface="Arial" pitchFamily="34" charset="0"/>
              </a:rPr>
              <a:t>TV260GV</a:t>
            </a:r>
          </a:p>
          <a:p>
            <a:pPr marL="0" indent="0" algn="r">
              <a:spcBef>
                <a:spcPts val="400"/>
              </a:spcBef>
              <a:buNone/>
            </a:pPr>
            <a:r>
              <a:rPr lang="pl-PL" sz="9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rekuperator</a:t>
            </a:r>
          </a:p>
        </p:txBody>
      </p:sp>
      <p:sp>
        <p:nvSpPr>
          <p:cNvPr id="13" name="card1b"/>
          <p:cNvSpPr/>
          <p:nvPr/>
        </p:nvSpPr>
        <p:spPr>
          <a:xfrm>
            <a:off x="5977680" y="1700000"/>
            <a:ext cx="2617680" cy="144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45720" tIns="0" rIns="45720" bIns="612000" rtlCol="0" anchor="ctr"/>
          <a:lstStyle/>
          <a:p>
            <a:pPr marL="0" indent="0" algn="r">
              <a:buNone/>
            </a:pPr>
            <a:r>
              <a:rPr lang="pl-PL" sz="1600" b="1" dirty="0">
                <a:solidFill>
                  <a:srgbClr val="9BB83A"/>
                </a:solidFill>
                <a:latin typeface="Arial" pitchFamily="34" charset="0"/>
                <a:cs typeface="Arial" pitchFamily="34" charset="0"/>
              </a:rPr>
              <a:t>TV350GV</a:t>
            </a:r>
          </a:p>
          <a:p>
            <a:pPr marL="0" indent="0" algn="r">
              <a:spcBef>
                <a:spcPts val="400"/>
              </a:spcBef>
              <a:buNone/>
            </a:pPr>
            <a:r>
              <a:rPr lang="pl-PL" sz="9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rekuperator</a:t>
            </a:r>
          </a:p>
        </p:txBody>
      </p:sp>
      <p:sp>
        <p:nvSpPr>
          <p:cNvPr id="20" name="serie2"/>
          <p:cNvSpPr/>
          <p:nvPr/>
        </p:nvSpPr>
        <p:spPr>
          <a:xfrm>
            <a:off x="548640" y="3300000"/>
            <a:ext cx="2450000" cy="1440000"/>
          </a:xfrm>
          <a:prstGeom prst="roundRect">
            <a:avLst>
              <a:gd name="adj" fmla="val 6000"/>
            </a:avLst>
          </a:prstGeom>
          <a:solidFill>
            <a:srgbClr val="00AEEF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220000" tIns="0" rIns="180000" bIns="0" rtlCol="0" anchor="ctr"/>
          <a:lstStyle/>
          <a:p>
            <a:pPr marL="0" indent="0">
              <a:buNone/>
            </a:pPr>
            <a:r>
              <a:rPr lang="pl-PL" sz="900" b="1" spc="8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</a:t>
            </a:r>
          </a:p>
          <a:p>
            <a:pPr marL="0" indent="0">
              <a:buNone/>
            </a:pPr>
            <a:r>
              <a:rPr lang="pl-PL" sz="20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Standard EKO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pl-PL" sz="10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1 model</a:t>
            </a:r>
          </a:p>
        </p:txBody>
      </p:sp>
      <p:sp>
        <p:nvSpPr>
          <p:cNvPr id="23" name="note2"/>
          <p:cNvSpPr/>
          <p:nvPr/>
        </p:nvSpPr>
        <p:spPr>
          <a:xfrm>
            <a:off x="5977680" y="3300000"/>
            <a:ext cx="2617680" cy="1440000"/>
          </a:xfrm>
          <a:prstGeom prst="rect">
            <a:avLst/>
          </a:prstGeom>
          <a:noFill/>
        </p:spPr>
        <p:txBody>
          <a:bodyPr wrap="square" lIns="80000" tIns="0" rIns="0" bIns="0" rtlCol="0" anchor="ctr"/>
          <a:lstStyle/>
          <a:p>
            <a:pPr marL="0" indent="0">
              <a:buNone/>
            </a:pPr>
            <a:r>
              <a:rPr lang="pl-PL" sz="10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Pozostałe serie — Premium CF oraz przemysłowa — na kolejnym slajdzie.</a:t>
            </a:r>
          </a:p>
        </p:txBody>
      </p:sp>
      <p:sp>
        <p:nvSpPr>
          <p:cNvPr id="8" name="card1a">
            <a:extLst>
              <a:ext uri="{FF2B5EF4-FFF2-40B4-BE49-F238E27FC236}">
                <a16:creationId xmlns:a16="http://schemas.microsoft.com/office/drawing/2014/main" id="{C5FC54EC-8A77-D27A-00CF-E092308DEE1F}"/>
              </a:ext>
            </a:extLst>
          </p:cNvPr>
          <p:cNvSpPr/>
          <p:nvPr/>
        </p:nvSpPr>
        <p:spPr>
          <a:xfrm>
            <a:off x="3200000" y="3300000"/>
            <a:ext cx="2617680" cy="144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45720" tIns="0" rIns="45720" bIns="648000" rtlCol="0" anchor="ctr"/>
          <a:lstStyle/>
          <a:p>
            <a:pPr marL="0" indent="0" algn="r">
              <a:buNone/>
            </a:pPr>
            <a:r>
              <a:rPr lang="pl-PL" sz="1600" b="1" dirty="0">
                <a:solidFill>
                  <a:srgbClr val="2BABE2"/>
                </a:solidFill>
                <a:latin typeface="Arial" pitchFamily="34" charset="0"/>
                <a:cs typeface="Arial" pitchFamily="34" charset="0"/>
              </a:rPr>
              <a:t>TV350VEN</a:t>
            </a:r>
          </a:p>
          <a:p>
            <a:pPr marL="0" indent="0" algn="r">
              <a:spcBef>
                <a:spcPts val="400"/>
              </a:spcBef>
              <a:buNone/>
            </a:pPr>
            <a:r>
              <a:rPr lang="pl-PL" sz="9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rekuperator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01E655F-F618-FF73-9E88-F2D3EC7358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" t="-17852" r="-225" b="17852"/>
          <a:stretch>
            <a:fillRect/>
          </a:stretch>
        </p:blipFill>
        <p:spPr>
          <a:xfrm>
            <a:off x="3226771" y="2966000"/>
            <a:ext cx="1774000" cy="1774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EE267136-EC73-97B2-1A12-FD0CD267D7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23773" b="23773"/>
          <a:stretch>
            <a:fillRect/>
          </a:stretch>
        </p:blipFill>
        <p:spPr>
          <a:xfrm>
            <a:off x="3200000" y="1312458"/>
            <a:ext cx="1827542" cy="1827542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2B769C19-9F10-D90F-AD57-67142C5EF9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534" t="-19849" r="-9534" b="19849"/>
          <a:stretch>
            <a:fillRect/>
          </a:stretch>
        </p:blipFill>
        <p:spPr>
          <a:xfrm>
            <a:off x="5976000" y="1075505"/>
            <a:ext cx="2064495" cy="2064495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479FFE4E-93A0-31A5-8358-09C136518111}"/>
              </a:ext>
            </a:extLst>
          </p:cNvPr>
          <p:cNvSpPr/>
          <p:nvPr/>
        </p:nvSpPr>
        <p:spPr>
          <a:xfrm>
            <a:off x="5976001" y="3372787"/>
            <a:ext cx="2619360" cy="3147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9BB83A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1400" b="1" dirty="0">
              <a:solidFill>
                <a:srgbClr val="9BB83A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Rekuperato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548640" y="384048"/>
            <a:ext cx="7000000" cy="62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30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Rekuperatory — dobór modeli</a:t>
            </a:r>
          </a:p>
        </p:txBody>
      </p:sp>
      <p:sp>
        <p:nvSpPr>
          <p:cNvPr id="70" name="page"/>
          <p:cNvSpPr/>
          <p:nvPr/>
        </p:nvSpPr>
        <p:spPr>
          <a:xfrm>
            <a:off x="7600000" y="440000"/>
            <a:ext cx="995360" cy="32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pl-PL" sz="1400" b="1">
                <a:solidFill>
                  <a:srgbClr val="00AEEF"/>
                </a:solidFill>
                <a:latin typeface="Arial" pitchFamily="34" charset="0"/>
                <a:cs typeface="Arial" pitchFamily="34" charset="0"/>
              </a:rPr>
              <a:t>2 / 2</a:t>
            </a:r>
          </a:p>
        </p:txBody>
      </p:sp>
      <p:sp>
        <p:nvSpPr>
          <p:cNvPr id="3" name="accent blue"/>
          <p:cNvSpPr/>
          <p:nvPr/>
        </p:nvSpPr>
        <p:spPr>
          <a:xfrm>
            <a:off x="548640" y="1097280"/>
            <a:ext cx="502920" cy="50292"/>
          </a:xfrm>
          <a:prstGeom prst="rect">
            <a:avLst/>
          </a:prstGeom>
          <a:solidFill>
            <a:srgbClr val="00AEE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ccent green"/>
          <p:cNvSpPr/>
          <p:nvPr/>
        </p:nvSpPr>
        <p:spPr>
          <a:xfrm>
            <a:off x="1070000" y="1097280"/>
            <a:ext cx="201168" cy="50292"/>
          </a:xfrm>
          <a:prstGeom prst="rect">
            <a:avLst/>
          </a:prstGeom>
          <a:solidFill>
            <a:srgbClr val="8CC63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subtitle"/>
          <p:cNvSpPr/>
          <p:nvPr/>
        </p:nvSpPr>
        <p:spPr>
          <a:xfrm>
            <a:off x="548640" y="1207008"/>
            <a:ext cx="8046720" cy="33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3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Seria Premium CF oraz rozwiązania przemysłowe o dużej wydajności.</a:t>
            </a:r>
          </a:p>
        </p:txBody>
      </p:sp>
      <p:sp>
        <p:nvSpPr>
          <p:cNvPr id="10" name="serie1"/>
          <p:cNvSpPr/>
          <p:nvPr/>
        </p:nvSpPr>
        <p:spPr>
          <a:xfrm>
            <a:off x="548640" y="1700000"/>
            <a:ext cx="2450000" cy="1440000"/>
          </a:xfrm>
          <a:prstGeom prst="roundRect">
            <a:avLst>
              <a:gd name="adj" fmla="val 6000"/>
            </a:avLst>
          </a:prstGeom>
          <a:solidFill>
            <a:srgbClr val="8CC63F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220000" tIns="0" rIns="180000" bIns="0" rtlCol="0" anchor="ctr"/>
          <a:lstStyle/>
          <a:p>
            <a:pPr marL="0" indent="0">
              <a:buNone/>
            </a:pPr>
            <a:r>
              <a:rPr lang="pl-PL" sz="900" b="1" spc="8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</a:t>
            </a:r>
          </a:p>
          <a:p>
            <a:pPr marL="0" indent="0">
              <a:buNone/>
            </a:pPr>
            <a:r>
              <a:rPr lang="pl-PL" sz="20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Premium CF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pl-PL" sz="10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3 modele</a:t>
            </a:r>
          </a:p>
        </p:txBody>
      </p:sp>
      <p:sp>
        <p:nvSpPr>
          <p:cNvPr id="20" name="serie2"/>
          <p:cNvSpPr/>
          <p:nvPr/>
        </p:nvSpPr>
        <p:spPr>
          <a:xfrm>
            <a:off x="548640" y="3300000"/>
            <a:ext cx="2450000" cy="1440000"/>
          </a:xfrm>
          <a:prstGeom prst="roundRect">
            <a:avLst>
              <a:gd name="adj" fmla="val 6000"/>
            </a:avLst>
          </a:prstGeom>
          <a:solidFill>
            <a:srgbClr val="2BABE2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220000" tIns="0" rIns="180000" bIns="0" rtlCol="0" anchor="ctr"/>
          <a:lstStyle/>
          <a:p>
            <a:pPr marL="0" indent="0">
              <a:buNone/>
            </a:pPr>
            <a:r>
              <a:rPr lang="pl-PL" sz="900" b="1" spc="80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SERIA</a:t>
            </a:r>
          </a:p>
          <a:p>
            <a:pPr marL="0" indent="0">
              <a:buNone/>
            </a:pPr>
            <a:r>
              <a:rPr lang="pl-PL" sz="2000" b="1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Przemysłowa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pl-PL" sz="1000" b="1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1 rozwiązanie</a:t>
            </a:r>
          </a:p>
        </p:txBody>
      </p:sp>
      <p:sp>
        <p:nvSpPr>
          <p:cNvPr id="23" name="note2"/>
          <p:cNvSpPr/>
          <p:nvPr/>
        </p:nvSpPr>
        <p:spPr>
          <a:xfrm>
            <a:off x="7114140" y="3300000"/>
            <a:ext cx="1835360" cy="1440000"/>
          </a:xfrm>
          <a:prstGeom prst="rect">
            <a:avLst/>
          </a:prstGeom>
          <a:noFill/>
        </p:spPr>
        <p:txBody>
          <a:bodyPr wrap="square" lIns="80000" tIns="0" rIns="0" bIns="0" rtlCol="0" anchor="ctr"/>
          <a:lstStyle/>
          <a:p>
            <a:pPr marL="0" indent="0">
              <a:buNone/>
            </a:pPr>
            <a:r>
              <a:rPr lang="pl-PL" sz="10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Rozwiązania dla obiektów o dużym zapotrzebowaniu na wentylację.</a:t>
            </a:r>
          </a:p>
        </p:txBody>
      </p:sp>
      <p:sp>
        <p:nvSpPr>
          <p:cNvPr id="7" name="card1a">
            <a:extLst>
              <a:ext uri="{FF2B5EF4-FFF2-40B4-BE49-F238E27FC236}">
                <a16:creationId xmlns:a16="http://schemas.microsoft.com/office/drawing/2014/main" id="{FF2235F9-62FE-0BB7-89ED-3B67E762ED3C}"/>
              </a:ext>
            </a:extLst>
          </p:cNvPr>
          <p:cNvSpPr/>
          <p:nvPr/>
        </p:nvSpPr>
        <p:spPr>
          <a:xfrm>
            <a:off x="3200000" y="1700000"/>
            <a:ext cx="3837882" cy="144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45720" tIns="0" rIns="45720" bIns="144000" rtlCol="0" anchor="ctr"/>
          <a:lstStyle/>
          <a:p>
            <a:pPr marL="0" indent="0" algn="r">
              <a:buNone/>
            </a:pPr>
            <a:r>
              <a:rPr lang="pl-PL" sz="1600" b="1" dirty="0">
                <a:solidFill>
                  <a:srgbClr val="9BB83A"/>
                </a:solidFill>
                <a:latin typeface="Arial" pitchFamily="34" charset="0"/>
                <a:cs typeface="Arial" pitchFamily="34" charset="0"/>
              </a:rPr>
              <a:t>TV350VCF</a:t>
            </a:r>
          </a:p>
          <a:p>
            <a:pPr algn="r"/>
            <a:r>
              <a:rPr lang="pl-PL" sz="1600" b="1" dirty="0">
                <a:solidFill>
                  <a:srgbClr val="9BB83A"/>
                </a:solidFill>
                <a:latin typeface="Arial" pitchFamily="34" charset="0"/>
                <a:cs typeface="Arial" pitchFamily="34" charset="0"/>
              </a:rPr>
              <a:t>TV450VCF</a:t>
            </a:r>
          </a:p>
          <a:p>
            <a:pPr algn="r"/>
            <a:r>
              <a:rPr lang="pl-PL" sz="1600" b="1" dirty="0">
                <a:solidFill>
                  <a:srgbClr val="9BB83A"/>
                </a:solidFill>
                <a:latin typeface="Arial" pitchFamily="34" charset="0"/>
                <a:cs typeface="Arial" pitchFamily="34" charset="0"/>
              </a:rPr>
              <a:t>TV550VCF</a:t>
            </a:r>
          </a:p>
          <a:p>
            <a:pPr marL="0" indent="0" algn="r">
              <a:spcBef>
                <a:spcPts val="400"/>
              </a:spcBef>
              <a:buNone/>
            </a:pPr>
            <a:r>
              <a:rPr lang="pl-PL" sz="9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rekuperator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45ED5E98-8365-AE6A-B3DD-941FADD003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9197" b="19197"/>
          <a:stretch>
            <a:fillRect/>
          </a:stretch>
        </p:blipFill>
        <p:spPr>
          <a:xfrm>
            <a:off x="3254810" y="892762"/>
            <a:ext cx="2247238" cy="2247238"/>
          </a:xfrm>
          <a:prstGeom prst="rect">
            <a:avLst/>
          </a:prstGeom>
        </p:spPr>
      </p:pic>
      <p:sp>
        <p:nvSpPr>
          <p:cNvPr id="19" name="card1a">
            <a:extLst>
              <a:ext uri="{FF2B5EF4-FFF2-40B4-BE49-F238E27FC236}">
                <a16:creationId xmlns:a16="http://schemas.microsoft.com/office/drawing/2014/main" id="{7A9E81DD-4433-1E29-22E6-BA79368C99C6}"/>
              </a:ext>
            </a:extLst>
          </p:cNvPr>
          <p:cNvSpPr/>
          <p:nvPr/>
        </p:nvSpPr>
        <p:spPr>
          <a:xfrm>
            <a:off x="3200000" y="3342960"/>
            <a:ext cx="3837882" cy="1440000"/>
          </a:xfrm>
          <a:prstGeom prst="roundRect">
            <a:avLst>
              <a:gd name="adj" fmla="val 6000"/>
            </a:avLst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45720" tIns="0" rIns="45720" bIns="612000" rtlCol="0" anchor="ctr"/>
          <a:lstStyle/>
          <a:p>
            <a:pPr algn="r"/>
            <a:r>
              <a:rPr lang="pl-PL" sz="1600" b="1" dirty="0">
                <a:solidFill>
                  <a:srgbClr val="2BABE2"/>
                </a:solidFill>
                <a:latin typeface="Arial" pitchFamily="34" charset="0"/>
                <a:cs typeface="Arial" pitchFamily="34" charset="0"/>
              </a:rPr>
              <a:t>do 3000 m³/h</a:t>
            </a:r>
          </a:p>
          <a:p>
            <a:pPr marL="0" indent="0" algn="r">
              <a:spcBef>
                <a:spcPts val="400"/>
              </a:spcBef>
              <a:buNone/>
            </a:pPr>
            <a:r>
              <a:rPr lang="pl-PL" sz="950" dirty="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rekuperator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E6AEA3F4-A5DC-E389-78A9-2523E2E9A2F6}"/>
              </a:ext>
            </a:extLst>
          </p:cNvPr>
          <p:cNvSpPr/>
          <p:nvPr/>
        </p:nvSpPr>
        <p:spPr>
          <a:xfrm>
            <a:off x="6743990" y="3342960"/>
            <a:ext cx="2619360" cy="3147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9BB83A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endParaRPr lang="pl-PL" sz="1400" b="1" dirty="0">
              <a:solidFill>
                <a:srgbClr val="9BB83A"/>
              </a:solidFill>
            </a:endParaRPr>
          </a:p>
        </p:txBody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672999E8-AB59-8875-0F15-88D77B92DD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2003" b="12003"/>
          <a:stretch>
            <a:fillRect/>
          </a:stretch>
        </p:blipFill>
        <p:spPr>
          <a:xfrm>
            <a:off x="3200000" y="2916000"/>
            <a:ext cx="2488368" cy="18662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097280"/>
            <a:ext cx="502920" cy="5029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itle accen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36" y="1097280"/>
            <a:ext cx="201168" cy="5029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itle"/>
          <p:cNvSpPr>
            <a:spLocks noGrp="1"/>
          </p:cNvSpPr>
          <p:nvPr>
            <p:ph type="title" idx="100" hasCustomPrompt="1"/>
          </p:nvPr>
        </p:nvSpPr>
        <p:spPr>
          <a:xfrm>
            <a:off x="548640" y="384048"/>
            <a:ext cx="5948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Materiały wideo — zobacz</a:t>
            </a:r>
            <a:endParaRPr lang="pl-PL" sz="2700" dirty="0"/>
          </a:p>
        </p:txBody>
      </p:sp>
      <p:sp>
        <p:nvSpPr>
          <p:cNvPr id="5" name="Subtitle"/>
          <p:cNvSpPr/>
          <p:nvPr/>
        </p:nvSpPr>
        <p:spPr>
          <a:xfrm>
            <a:off x="566928" y="120700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30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Prezentacje produktowe — obejrzyj system i konfiguracje. Zeskanuj kod QR lub wpisz link.</a:t>
            </a:r>
            <a:endParaRPr lang="pl-PL" sz="1300"/>
          </a:p>
        </p:txBody>
      </p:sp>
      <p:sp>
        <p:nvSpPr>
          <p:cNvPr id="6" name="video card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3160" y="1900000"/>
            <a:ext cx="4297680" cy="2860000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7" name="play circl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7880" y="2070000"/>
            <a:ext cx="620640" cy="620640"/>
          </a:xfrm>
          <a:prstGeom prst="ellipse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8" name="play icon 1"/>
          <p:cNvSpPr/>
          <p:nvPr/>
        </p:nvSpPr>
        <p:spPr>
          <a:xfrm>
            <a:off x="4337880" y="2070000"/>
            <a:ext cx="620640" cy="620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800" b="1">
                <a:solidFill>
                  <a:srgbClr val="FFFFFF"/>
                </a:solidFill>
              </a:rPr>
              <a:t>▶</a:t>
            </a:r>
            <a:endParaRPr lang="pl-PL" sz="1800"/>
          </a:p>
        </p:txBody>
      </p:sp>
      <p:sp>
        <p:nvSpPr>
          <p:cNvPr id="9" name="video title 1"/>
          <p:cNvSpPr/>
          <p:nvPr/>
        </p:nvSpPr>
        <p:spPr>
          <a:xfrm>
            <a:off x="3459480" y="2560000"/>
            <a:ext cx="2377440" cy="59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4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TopFlex — przegląd</a:t>
            </a:r>
            <a:endParaRPr lang="pl-PL" sz="1400"/>
          </a:p>
        </p:txBody>
      </p:sp>
      <p:sp>
        <p:nvSpPr>
          <p:cNvPr id="10" name="video desc 1"/>
          <p:cNvSpPr/>
          <p:nvPr/>
        </p:nvSpPr>
        <p:spPr>
          <a:xfrm>
            <a:off x="3459480" y="316000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pl-PL" sz="105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Kompletny system rekuperacji w pigułce.</a:t>
            </a:r>
            <a:endParaRPr lang="pl-PL" sz="1050"/>
          </a:p>
        </p:txBody>
      </p:sp>
      <p:sp>
        <p:nvSpPr>
          <p:cNvPr id="11" name="link placeholder 1"/>
          <p:cNvSpPr/>
          <p:nvPr/>
        </p:nvSpPr>
        <p:spPr>
          <a:xfrm>
            <a:off x="2961640" y="3660000"/>
            <a:ext cx="3373120" cy="920000"/>
          </a:xfrm>
          <a:prstGeom prst="rect">
            <a:avLst/>
          </a:prstGeom>
          <a:solidFill>
            <a:srgbClr val="2A3037"/>
          </a:solidFill>
          <a:ln w="19050">
            <a:solidFill>
              <a:srgbClr val="00AEEF"/>
            </a:solidFill>
            <a:prstDash val="dash"/>
          </a:ln>
        </p:spPr>
        <p:txBody>
          <a:bodyPr wrap="square" lIns="45720" tIns="45720" rIns="45720" bIns="45720" rtlCol="0" anchor="ctr"/>
          <a:lstStyle/>
          <a:p>
            <a:pPr algn="ctr">
              <a:lnSpc>
                <a:spcPct val="110000"/>
              </a:lnSpc>
            </a:pPr>
            <a:r>
              <a:rPr lang="pl-PL" sz="1050" b="1" spc="60" dirty="0">
                <a:solidFill>
                  <a:srgbClr val="92D05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https://topvac.pl/topflex-system/</a:t>
            </a:r>
            <a:endParaRPr lang="pl-PL" sz="1050" b="1" dirty="0">
              <a:solidFill>
                <a:srgbClr val="92D050"/>
              </a:solidFill>
            </a:endParaRPr>
          </a:p>
        </p:txBody>
      </p:sp>
      <p:sp>
        <p:nvSpPr>
          <p:cNvPr id="24" name="footer note"/>
          <p:cNvSpPr/>
          <p:nvPr/>
        </p:nvSpPr>
        <p:spPr>
          <a:xfrm>
            <a:off x="548640" y="482000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05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Wszystkie filmy dostępne na kanale TopVac — </a:t>
            </a:r>
            <a:r>
              <a:rPr lang="pl-PL" sz="1050" b="1">
                <a:solidFill>
                  <a:srgbClr val="00AE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www.topvac.pl</a:t>
            </a:r>
            <a:endParaRPr lang="pl-PL" sz="1050"/>
          </a:p>
        </p:txBody>
      </p:sp>
      <p:pic>
        <p:nvPicPr>
          <p:cNvPr id="26" name="Grafika 25">
            <a:extLst>
              <a:ext uri="{FF2B5EF4-FFF2-40B4-BE49-F238E27FC236}">
                <a16:creationId xmlns:a16="http://schemas.microsoft.com/office/drawing/2014/main" id="{2255D828-7FC7-2729-4AAD-FA66621D20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36920" y="324048"/>
            <a:ext cx="2074693" cy="3924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097280"/>
            <a:ext cx="502920" cy="5029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itle accen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36" y="1097280"/>
            <a:ext cx="201168" cy="5029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2279228" y="384048"/>
            <a:ext cx="1956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Dlaczeg</a:t>
            </a:r>
            <a:r>
              <a:rPr lang="pl-PL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66928" y="120700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Nowoczesność, elastyczność i maksymalne dopasowanie na każdej inwestycji.</a:t>
            </a:r>
            <a:endParaRPr lang="en-US" sz="1350" dirty="0"/>
          </a:p>
        </p:txBody>
      </p:sp>
      <p:sp>
        <p:nvSpPr>
          <p:cNvPr id="6" name="pilla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783080"/>
            <a:ext cx="8307360" cy="896112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7" name="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783080"/>
            <a:ext cx="841248" cy="89611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8" name="Text 6"/>
          <p:cNvSpPr/>
          <p:nvPr/>
        </p:nvSpPr>
        <p:spPr>
          <a:xfrm>
            <a:off x="548640" y="1783080"/>
            <a:ext cx="84124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72768" y="1929384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SZYBKI MONTAŻ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572768" y="224028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FastClick — uszczelki fabrycznie zamontowane, pewne łączenie rury.</a:t>
            </a:r>
            <a:endParaRPr lang="en-US" sz="1130" dirty="0"/>
          </a:p>
        </p:txBody>
      </p:sp>
      <p:sp>
        <p:nvSpPr>
          <p:cNvPr id="11" name="pilla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770632"/>
            <a:ext cx="8307360" cy="896112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2" name="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770632"/>
            <a:ext cx="841248" cy="89611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3" name="Text 11"/>
          <p:cNvSpPr/>
          <p:nvPr/>
        </p:nvSpPr>
        <p:spPr>
          <a:xfrm>
            <a:off x="548640" y="2770632"/>
            <a:ext cx="84124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1572768" y="2916936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DOWOLNA KONFIGURACJA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572768" y="3227832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Elastyczność w każdym projekcie — swoboda doboru rur i przyłączy.</a:t>
            </a:r>
            <a:endParaRPr lang="en-US" sz="1130" dirty="0"/>
          </a:p>
        </p:txBody>
      </p:sp>
      <p:sp>
        <p:nvSpPr>
          <p:cNvPr id="16" name="pilla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758184"/>
            <a:ext cx="8307360" cy="896112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7" name="number blo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758184"/>
            <a:ext cx="841248" cy="89611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8" name="Text 16"/>
          <p:cNvSpPr/>
          <p:nvPr/>
        </p:nvSpPr>
        <p:spPr>
          <a:xfrm>
            <a:off x="548640" y="3758184"/>
            <a:ext cx="841248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1572768" y="3904488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ENERGOOSZCZĘDNOŚĆ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572768" y="4215384"/>
            <a:ext cx="437388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l-PL" sz="113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Duża powierzchnia skrzynek rozprężnych i rozdzielaczy zapewnia niższe opory przepływu oraz wyższą efektywność systemu.</a:t>
            </a:r>
            <a:endParaRPr lang="en-US" sz="1130" dirty="0"/>
          </a:p>
        </p:txBody>
      </p:sp>
      <p:pic>
        <p:nvPicPr>
          <p:cNvPr id="27" name="Grafika 26">
            <a:extLst>
              <a:ext uri="{FF2B5EF4-FFF2-40B4-BE49-F238E27FC236}">
                <a16:creationId xmlns:a16="http://schemas.microsoft.com/office/drawing/2014/main" id="{5654A37F-DC43-5DAF-ADE1-D1592C9DDC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6188" y="302400"/>
            <a:ext cx="2244537" cy="424548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3DE55DC3-9CBB-240D-D781-D80CB0F9A9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472" r="-869" b="32991"/>
          <a:stretch>
            <a:fillRect/>
          </a:stretch>
        </p:blipFill>
        <p:spPr>
          <a:xfrm>
            <a:off x="6052284" y="2772000"/>
            <a:ext cx="2700000" cy="894744"/>
          </a:xfrm>
          <a:prstGeom prst="rect">
            <a:avLst/>
          </a:prstGeom>
          <a:noFill/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32667FD2-0197-C937-5ACA-5B56CEF83D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08" y="1843652"/>
            <a:ext cx="756379" cy="323476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BE3C4290-0014-DC23-64B0-528A89B899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1213" y="1792725"/>
            <a:ext cx="1329701" cy="886467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FE61BC1C-88EC-D327-A8F3-DA63613FA6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6201" y="3853755"/>
            <a:ext cx="1030024" cy="68668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DC09BA6E-3AEA-ED17-5E59-7B10F266DD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44259" y="3711319"/>
            <a:ext cx="1512194" cy="1008129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097280"/>
            <a:ext cx="502920" cy="5029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itle accen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36" y="1097280"/>
            <a:ext cx="201168" cy="5029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384048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Wysokość systemu </a:t>
            </a: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tylko 69 mm wysokości</a:t>
            </a:r>
            <a:endParaRPr lang="en-US" sz="2700" dirty="0"/>
          </a:p>
        </p:txBody>
      </p:sp>
      <p:sp>
        <p:nvSpPr>
          <p:cNvPr id="5" name="stat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63040"/>
            <a:ext cx="2514600" cy="3200400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6" name="sta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463040"/>
            <a:ext cx="73152" cy="3200400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7" name="Text 5"/>
          <p:cNvSpPr/>
          <p:nvPr/>
        </p:nvSpPr>
        <p:spPr>
          <a:xfrm>
            <a:off x="777240" y="1645920"/>
            <a:ext cx="2194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200" b="1" dirty="0">
                <a:solidFill>
                  <a:srgbClr val="00AE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69</a:t>
            </a: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mm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777240" y="2697480"/>
            <a:ext cx="2148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100" dirty="0">
                <a:solidFill>
                  <a:srgbClr val="D7DB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Rozdzielacz i skrzynka rozprężna mają tę samą wysokość — łatwy montaż w ograniczonych przestrzeniach.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411480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C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Najniższy uniwersalny system na rynku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200400" y="11704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8C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JEDEN SYSTEM. CZTERY KONFIGURACJE RUR.</a:t>
            </a:r>
            <a:endParaRPr lang="en-US" sz="1150" dirty="0"/>
          </a:p>
        </p:txBody>
      </p:sp>
      <p:sp>
        <p:nvSpPr>
          <p:cNvPr id="11" name="cfg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463040"/>
            <a:ext cx="5285232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2" name="cfg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1463040"/>
            <a:ext cx="54864" cy="71323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3" name="Text 11"/>
          <p:cNvSpPr/>
          <p:nvPr/>
        </p:nvSpPr>
        <p:spPr>
          <a:xfrm>
            <a:off x="3346704" y="1463040"/>
            <a:ext cx="365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BAB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>
              <a:solidFill>
                <a:srgbClr val="2BABE2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3767328" y="1572768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PŁASKI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767328" y="1792224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52 × 112 mm</a:t>
            </a:r>
            <a:endParaRPr lang="en-US" sz="1700" dirty="0"/>
          </a:p>
        </p:txBody>
      </p:sp>
      <p:sp>
        <p:nvSpPr>
          <p:cNvPr id="16" name="cfg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2295144"/>
            <a:ext cx="5285232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cfg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2295144"/>
            <a:ext cx="54864" cy="713232"/>
          </a:xfrm>
          <a:prstGeom prst="rect">
            <a:avLst/>
          </a:prstGeom>
          <a:solidFill>
            <a:srgbClr val="EBEBEB"/>
          </a:solidFill>
          <a:ln/>
        </p:spPr>
        <p:txBody>
          <a:bodyPr/>
          <a:lstStyle/>
          <a:p>
            <a:endParaRPr lang="pl-PL">
              <a:solidFill>
                <a:schemeClr val="tx2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3346704" y="2295144"/>
            <a:ext cx="365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BEB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>
              <a:solidFill>
                <a:srgbClr val="EBEBEB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3767328" y="2404872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767328" y="2624328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63 mm</a:t>
            </a:r>
            <a:endParaRPr lang="en-US" sz="1700" dirty="0"/>
          </a:p>
        </p:txBody>
      </p:sp>
      <p:sp>
        <p:nvSpPr>
          <p:cNvPr id="21" name="cfg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3127248"/>
            <a:ext cx="5285232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2" name="cfg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3127248"/>
            <a:ext cx="54864" cy="713232"/>
          </a:xfrm>
          <a:prstGeom prst="rect">
            <a:avLst/>
          </a:prstGeom>
          <a:solidFill>
            <a:srgbClr val="9BB8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3" name="Text 21"/>
          <p:cNvSpPr/>
          <p:nvPr/>
        </p:nvSpPr>
        <p:spPr>
          <a:xfrm>
            <a:off x="3346704" y="3127248"/>
            <a:ext cx="365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9BB8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>
              <a:solidFill>
                <a:srgbClr val="9BB83A"/>
              </a:solidFill>
            </a:endParaRPr>
          </a:p>
        </p:txBody>
      </p:sp>
      <p:sp>
        <p:nvSpPr>
          <p:cNvPr id="24" name="Text 22"/>
          <p:cNvSpPr/>
          <p:nvPr/>
        </p:nvSpPr>
        <p:spPr>
          <a:xfrm>
            <a:off x="3767328" y="323697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767328" y="3456432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 mm</a:t>
            </a:r>
            <a:endParaRPr lang="en-US" sz="1700" dirty="0"/>
          </a:p>
        </p:txBody>
      </p:sp>
      <p:sp>
        <p:nvSpPr>
          <p:cNvPr id="26" name="cfg pil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3959352"/>
            <a:ext cx="5285232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7" name="cfg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3959352"/>
            <a:ext cx="54864" cy="713232"/>
          </a:xfrm>
          <a:prstGeom prst="rect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8" name="Text 26"/>
          <p:cNvSpPr/>
          <p:nvPr/>
        </p:nvSpPr>
        <p:spPr>
          <a:xfrm>
            <a:off x="3346704" y="3959352"/>
            <a:ext cx="3657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3767328" y="406908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3767328" y="4288536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 mm</a:t>
            </a:r>
            <a:endParaRPr lang="en-US" sz="1700" dirty="0"/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B3B78F90-7582-4E0A-C4A6-88DB357A34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767" b="15104"/>
          <a:stretch>
            <a:fillRect/>
          </a:stretch>
        </p:blipFill>
        <p:spPr>
          <a:xfrm>
            <a:off x="6675115" y="1476000"/>
            <a:ext cx="1463046" cy="70027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F59CED75-27B2-7703-1725-2981EACEC5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87" t="18984" r="787" b="6941"/>
          <a:stretch>
            <a:fillRect/>
          </a:stretch>
        </p:blipFill>
        <p:spPr>
          <a:xfrm>
            <a:off x="6675115" y="2288376"/>
            <a:ext cx="1440000" cy="720000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3EABFEB0-4778-1597-BBA7-AB06505147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963" b="9259"/>
          <a:stretch>
            <a:fillRect/>
          </a:stretch>
        </p:blipFill>
        <p:spPr>
          <a:xfrm>
            <a:off x="6645048" y="3084029"/>
            <a:ext cx="1523179" cy="799669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38E7E0EE-DFAC-F168-9112-06D149FAB1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0625" b="10625"/>
          <a:stretch/>
        </p:blipFill>
        <p:spPr>
          <a:xfrm>
            <a:off x="6470867" y="3842979"/>
            <a:ext cx="1697360" cy="89111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097280"/>
            <a:ext cx="502920" cy="5029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itle accen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36" y="1097280"/>
            <a:ext cx="201168" cy="5029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384048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Kompletny system — zaprojektowany dla Ciebie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66928" y="120700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modułowy: budujesz instalację tak, jak potrzebujesz — TopFlex dopasowuje się do projektu, nie odwrotnie.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1562935"/>
            <a:ext cx="61432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00AE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TYLKO 4 ELEMENTY — NAJPOPULARNIEJSZY SYSTEM 75 MM</a:t>
            </a:r>
            <a:endParaRPr lang="en-US" sz="1150" dirty="0"/>
          </a:p>
        </p:txBody>
      </p:sp>
      <p:sp>
        <p:nvSpPr>
          <p:cNvPr id="7" name="elem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040253"/>
            <a:ext cx="3985260" cy="65836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8" name="element number b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232" y="2213989"/>
            <a:ext cx="310896" cy="310896"/>
          </a:xfrm>
          <a:prstGeom prst="ellipse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9" name="Text 7"/>
          <p:cNvSpPr/>
          <p:nvPr/>
        </p:nvSpPr>
        <p:spPr>
          <a:xfrm>
            <a:off x="713232" y="221398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115568" y="2040253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Rura wentylacyjna</a:t>
            </a:r>
            <a:endParaRPr lang="en-US" sz="1250" dirty="0"/>
          </a:p>
        </p:txBody>
      </p:sp>
      <p:sp>
        <p:nvSpPr>
          <p:cNvPr id="11" name="elem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8492" y="2040253"/>
            <a:ext cx="4224528" cy="65836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2" name="element number b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3084" y="2213989"/>
            <a:ext cx="310896" cy="310896"/>
          </a:xfrm>
          <a:prstGeom prst="ellipse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3" name="Text 11"/>
          <p:cNvSpPr/>
          <p:nvPr/>
        </p:nvSpPr>
        <p:spPr>
          <a:xfrm>
            <a:off x="4863084" y="2213989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265420" y="2040253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Rozdzielacze</a:t>
            </a:r>
            <a:endParaRPr lang="en-US" sz="1250" dirty="0"/>
          </a:p>
        </p:txBody>
      </p:sp>
      <p:sp>
        <p:nvSpPr>
          <p:cNvPr id="15" name="elem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844925"/>
            <a:ext cx="3985260" cy="65836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6" name="element number b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232" y="3018661"/>
            <a:ext cx="310896" cy="310896"/>
          </a:xfrm>
          <a:prstGeom prst="ellipse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7" name="Text 15"/>
          <p:cNvSpPr/>
          <p:nvPr/>
        </p:nvSpPr>
        <p:spPr>
          <a:xfrm>
            <a:off x="713232" y="30186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115568" y="2844925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Skrzynki rozprężne</a:t>
            </a:r>
            <a:endParaRPr lang="en-US" sz="1250" dirty="0"/>
          </a:p>
        </p:txBody>
      </p:sp>
      <p:sp>
        <p:nvSpPr>
          <p:cNvPr id="19" name="elemen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98492" y="2844925"/>
            <a:ext cx="4224528" cy="65836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0" name="element number b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3084" y="3018661"/>
            <a:ext cx="310896" cy="310896"/>
          </a:xfrm>
          <a:prstGeom prst="ellipse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1" name="Text 19"/>
          <p:cNvSpPr/>
          <p:nvPr/>
        </p:nvSpPr>
        <p:spPr>
          <a:xfrm>
            <a:off x="4863084" y="30186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265420" y="2844925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Króćce i przyłącza</a:t>
            </a:r>
            <a:endParaRPr lang="en-US" sz="1250" dirty="0"/>
          </a:p>
        </p:txBody>
      </p:sp>
      <p:sp>
        <p:nvSpPr>
          <p:cNvPr id="23" name="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959352"/>
            <a:ext cx="109728" cy="109728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Text 22"/>
          <p:cNvSpPr/>
          <p:nvPr/>
        </p:nvSpPr>
        <p:spPr>
          <a:xfrm>
            <a:off x="749808" y="3858768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dirty="0">
                <a:solidFill>
                  <a:srgbClr val="D7DB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Pełna kompatybilność wszystkich elementów</a:t>
            </a:r>
            <a:endParaRPr lang="en-US" sz="1170" dirty="0"/>
          </a:p>
        </p:txBody>
      </p:sp>
      <p:sp>
        <p:nvSpPr>
          <p:cNvPr id="25" name="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288536"/>
            <a:ext cx="109728" cy="109728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6" name="Text 24"/>
          <p:cNvSpPr/>
          <p:nvPr/>
        </p:nvSpPr>
        <p:spPr>
          <a:xfrm>
            <a:off x="749808" y="4187952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dirty="0">
                <a:solidFill>
                  <a:srgbClr val="D7DB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Możliwość łączenia średnic i typów kanałów</a:t>
            </a:r>
            <a:endParaRPr lang="en-US" sz="1170" dirty="0"/>
          </a:p>
        </p:txBody>
      </p:sp>
      <p:sp>
        <p:nvSpPr>
          <p:cNvPr id="27" name="tick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617720"/>
            <a:ext cx="109728" cy="109728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8" name="Text 26"/>
          <p:cNvSpPr/>
          <p:nvPr/>
        </p:nvSpPr>
        <p:spPr>
          <a:xfrm>
            <a:off x="749808" y="4517136"/>
            <a:ext cx="4480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dirty="0">
                <a:solidFill>
                  <a:srgbClr val="D7DB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Dowolna rozbudowa o kolejne moduły</a:t>
            </a:r>
            <a:endParaRPr lang="en-US" sz="1170" dirty="0"/>
          </a:p>
        </p:txBody>
      </p:sp>
      <p:pic>
        <p:nvPicPr>
          <p:cNvPr id="36" name="Obraz 35">
            <a:extLst>
              <a:ext uri="{FF2B5EF4-FFF2-40B4-BE49-F238E27FC236}">
                <a16:creationId xmlns:a16="http://schemas.microsoft.com/office/drawing/2014/main" id="{A5B59303-8A54-E0D7-5220-4BC20461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b="7152"/>
          <a:stretch>
            <a:fillRect/>
          </a:stretch>
        </p:blipFill>
        <p:spPr>
          <a:xfrm>
            <a:off x="2871023" y="1754499"/>
            <a:ext cx="1512193" cy="936000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6F0DCBD5-AF84-C04B-1CCE-10A935B5ED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963" b="9259"/>
          <a:stretch>
            <a:fillRect/>
          </a:stretch>
        </p:blipFill>
        <p:spPr>
          <a:xfrm>
            <a:off x="7388352" y="3002964"/>
            <a:ext cx="778203" cy="408557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Obraz 39">
            <a:extLst>
              <a:ext uri="{FF2B5EF4-FFF2-40B4-BE49-F238E27FC236}">
                <a16:creationId xmlns:a16="http://schemas.microsoft.com/office/drawing/2014/main" id="{C333DE67-F9D1-E642-EA44-2DD8E17ADA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625" b="10625"/>
          <a:stretch/>
        </p:blipFill>
        <p:spPr>
          <a:xfrm>
            <a:off x="8055827" y="2979604"/>
            <a:ext cx="867193" cy="455276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AECC1971-7DF0-F11D-ACB5-E8AC9310BC6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4767" b="15104"/>
          <a:stretch>
            <a:fillRect/>
          </a:stretch>
        </p:blipFill>
        <p:spPr>
          <a:xfrm>
            <a:off x="6691884" y="3032621"/>
            <a:ext cx="747480" cy="35777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Obraz 41">
            <a:extLst>
              <a:ext uri="{FF2B5EF4-FFF2-40B4-BE49-F238E27FC236}">
                <a16:creationId xmlns:a16="http://schemas.microsoft.com/office/drawing/2014/main" id="{AEF0BE71-837F-90FF-A061-627157A63B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2330" y="1934335"/>
            <a:ext cx="1309878" cy="873252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Obraz 42">
            <a:extLst>
              <a:ext uri="{FF2B5EF4-FFF2-40B4-BE49-F238E27FC236}">
                <a16:creationId xmlns:a16="http://schemas.microsoft.com/office/drawing/2014/main" id="{41A7F056-BA8D-EC1B-A6B3-1298DCAA5B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79774" y="2854904"/>
            <a:ext cx="957615" cy="638409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1" name="Grupa 60">
            <a:extLst>
              <a:ext uri="{FF2B5EF4-FFF2-40B4-BE49-F238E27FC236}">
                <a16:creationId xmlns:a16="http://schemas.microsoft.com/office/drawing/2014/main" id="{B15ACA7F-F013-9960-1B05-253253727E37}"/>
              </a:ext>
            </a:extLst>
          </p:cNvPr>
          <p:cNvGrpSpPr/>
          <p:nvPr/>
        </p:nvGrpSpPr>
        <p:grpSpPr>
          <a:xfrm>
            <a:off x="6470305" y="3735919"/>
            <a:ext cx="1172672" cy="982354"/>
            <a:chOff x="6470305" y="3735919"/>
            <a:chExt cx="1172672" cy="982354"/>
          </a:xfrm>
        </p:grpSpPr>
        <p:pic>
          <p:nvPicPr>
            <p:cNvPr id="45" name="Obraz 44">
              <a:extLst>
                <a:ext uri="{FF2B5EF4-FFF2-40B4-BE49-F238E27FC236}">
                  <a16:creationId xmlns:a16="http://schemas.microsoft.com/office/drawing/2014/main" id="{5312D296-E9A5-DF0E-4496-1C5AFAD96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470305" y="3936492"/>
              <a:ext cx="1172672" cy="781781"/>
            </a:xfrm>
            <a:prstGeom prst="rect">
              <a:avLst/>
            </a:prstGeom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49" name="Łącznik prosty ze strzałką 48">
              <a:extLst>
                <a:ext uri="{FF2B5EF4-FFF2-40B4-BE49-F238E27FC236}">
                  <a16:creationId xmlns:a16="http://schemas.microsoft.com/office/drawing/2014/main" id="{12F915B1-3462-D339-B0D0-1726171B55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09000" y="3898392"/>
              <a:ext cx="423863" cy="0"/>
            </a:xfrm>
            <a:prstGeom prst="straightConnector1">
              <a:avLst/>
            </a:prstGeom>
            <a:ln w="12700">
              <a:solidFill>
                <a:srgbClr val="9BB83A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 20">
              <a:extLst>
                <a:ext uri="{FF2B5EF4-FFF2-40B4-BE49-F238E27FC236}">
                  <a16:creationId xmlns:a16="http://schemas.microsoft.com/office/drawing/2014/main" id="{F0CD1AB3-18E3-93DF-EB89-DEADA2F8742D}"/>
                </a:ext>
              </a:extLst>
            </p:cNvPr>
            <p:cNvSpPr/>
            <p:nvPr/>
          </p:nvSpPr>
          <p:spPr>
            <a:xfrm>
              <a:off x="7056641" y="3735919"/>
              <a:ext cx="322905" cy="1236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l-PL" sz="800" b="1" dirty="0">
                  <a:solidFill>
                    <a:srgbClr val="9BB83A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DN125</a:t>
              </a:r>
              <a:endParaRPr lang="en-US" sz="800" dirty="0">
                <a:solidFill>
                  <a:srgbClr val="9BB83A"/>
                </a:solidFill>
              </a:endParaRPr>
            </a:p>
          </p:txBody>
        </p:sp>
      </p:grpSp>
      <p:grpSp>
        <p:nvGrpSpPr>
          <p:cNvPr id="60" name="Grupa 59">
            <a:extLst>
              <a:ext uri="{FF2B5EF4-FFF2-40B4-BE49-F238E27FC236}">
                <a16:creationId xmlns:a16="http://schemas.microsoft.com/office/drawing/2014/main" id="{B7752168-9C4C-003C-328B-12BF2E0E90DE}"/>
              </a:ext>
            </a:extLst>
          </p:cNvPr>
          <p:cNvGrpSpPr/>
          <p:nvPr/>
        </p:nvGrpSpPr>
        <p:grpSpPr>
          <a:xfrm>
            <a:off x="7805914" y="3735919"/>
            <a:ext cx="1117106" cy="962074"/>
            <a:chOff x="7805914" y="3735919"/>
            <a:chExt cx="1117106" cy="962074"/>
          </a:xfrm>
        </p:grpSpPr>
        <p:pic>
          <p:nvPicPr>
            <p:cNvPr id="47" name="Obraz 46">
              <a:extLst>
                <a:ext uri="{FF2B5EF4-FFF2-40B4-BE49-F238E27FC236}">
                  <a16:creationId xmlns:a16="http://schemas.microsoft.com/office/drawing/2014/main" id="{D90F22D9-0289-86DE-0C58-22B186957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05914" y="3953256"/>
              <a:ext cx="1117106" cy="744737"/>
            </a:xfrm>
            <a:prstGeom prst="rect">
              <a:avLst/>
            </a:prstGeom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52" name="Łącznik prosty ze strzałką 51">
              <a:extLst>
                <a:ext uri="{FF2B5EF4-FFF2-40B4-BE49-F238E27FC236}">
                  <a16:creationId xmlns:a16="http://schemas.microsoft.com/office/drawing/2014/main" id="{B3A92C24-9AE1-FF27-6606-232683EA98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63128" y="3898392"/>
              <a:ext cx="504825" cy="0"/>
            </a:xfrm>
            <a:prstGeom prst="straightConnector1">
              <a:avLst/>
            </a:prstGeom>
            <a:ln w="12700">
              <a:solidFill>
                <a:srgbClr val="9BB83A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 20">
              <a:extLst>
                <a:ext uri="{FF2B5EF4-FFF2-40B4-BE49-F238E27FC236}">
                  <a16:creationId xmlns:a16="http://schemas.microsoft.com/office/drawing/2014/main" id="{094E0884-B0AF-BB30-47DC-E0D90374F577}"/>
                </a:ext>
              </a:extLst>
            </p:cNvPr>
            <p:cNvSpPr/>
            <p:nvPr/>
          </p:nvSpPr>
          <p:spPr>
            <a:xfrm>
              <a:off x="8354087" y="3735919"/>
              <a:ext cx="322905" cy="12361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pl-PL" sz="800" b="1" dirty="0">
                  <a:solidFill>
                    <a:srgbClr val="9BB83A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DN160</a:t>
              </a:r>
              <a:endParaRPr lang="en-US" sz="800" dirty="0">
                <a:solidFill>
                  <a:srgbClr val="9BB83A"/>
                </a:solidFill>
              </a:endParaRPr>
            </a:p>
          </p:txBody>
        </p:sp>
      </p:grp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7B1E1798-5070-EA12-29B8-7591F6DDDAD9}"/>
              </a:ext>
            </a:extLst>
          </p:cNvPr>
          <p:cNvSpPr/>
          <p:nvPr/>
        </p:nvSpPr>
        <p:spPr>
          <a:xfrm>
            <a:off x="4070428" y="3936492"/>
            <a:ext cx="1205940" cy="53116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Text 33"/>
          <p:cNvSpPr/>
          <p:nvPr/>
        </p:nvSpPr>
        <p:spPr>
          <a:xfrm>
            <a:off x="4170238" y="3936492"/>
            <a:ext cx="1106130" cy="537212"/>
          </a:xfrm>
          <a:prstGeom prst="rect">
            <a:avLst/>
          </a:prstGeom>
          <a:noFill/>
          <a:ln/>
          <a:effectLst>
            <a:softEdge rad="76200"/>
          </a:effectLst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0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Przyłącza boczne </a:t>
            </a:r>
          </a:p>
          <a:p>
            <a:pPr marL="0" indent="0">
              <a:buNone/>
            </a:pPr>
            <a:r>
              <a:rPr lang="pl-PL" sz="10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DN125 </a:t>
            </a:r>
          </a:p>
          <a:p>
            <a:pPr marL="0" indent="0">
              <a:buNone/>
            </a:pPr>
            <a:r>
              <a:rPr lang="pl-PL" sz="10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DN160</a:t>
            </a:r>
            <a:endParaRPr lang="en-US" sz="1000" dirty="0"/>
          </a:p>
        </p:txBody>
      </p:sp>
      <p:pic>
        <p:nvPicPr>
          <p:cNvPr id="57" name="Obraz 56">
            <a:extLst>
              <a:ext uri="{FF2B5EF4-FFF2-40B4-BE49-F238E27FC236}">
                <a16:creationId xmlns:a16="http://schemas.microsoft.com/office/drawing/2014/main" id="{BFA91E83-AA1F-F5D4-2F90-FC4D440E637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737594" y="4187952"/>
            <a:ext cx="1106130" cy="737420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D996839F-EBAD-776C-4675-D756332750E9}"/>
              </a:ext>
            </a:extLst>
          </p:cNvPr>
          <p:cNvSpPr/>
          <p:nvPr/>
        </p:nvSpPr>
        <p:spPr>
          <a:xfrm>
            <a:off x="6449060" y="4787230"/>
            <a:ext cx="2530809" cy="234723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Text 33">
            <a:extLst>
              <a:ext uri="{FF2B5EF4-FFF2-40B4-BE49-F238E27FC236}">
                <a16:creationId xmlns:a16="http://schemas.microsoft.com/office/drawing/2014/main" id="{DEAA6541-E239-623D-CD9E-AA03F33F4066}"/>
              </a:ext>
            </a:extLst>
          </p:cNvPr>
          <p:cNvSpPr/>
          <p:nvPr/>
        </p:nvSpPr>
        <p:spPr>
          <a:xfrm>
            <a:off x="6537376" y="4787230"/>
            <a:ext cx="2442493" cy="2263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pl-PL" sz="10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Większa elastyczność - DN125 i DN160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097280"/>
            <a:ext cx="502920" cy="5029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itle accen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36" y="1097280"/>
            <a:ext cx="201168" cy="5029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384048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Gotowe zestawy — oszczędność czasu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66928" y="1207008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3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Kompletne rozdzielacze i skrzynki rozprężne TopFlex, przygotowane według specyfikacji klienta — gotowe do montażu.</a:t>
            </a:r>
            <a:endParaRPr lang="en-US" sz="1300" dirty="0"/>
          </a:p>
        </p:txBody>
      </p:sp>
      <p:sp>
        <p:nvSpPr>
          <p:cNvPr id="6" name="se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874520"/>
            <a:ext cx="2331720" cy="1097280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7" name="se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874520"/>
            <a:ext cx="64008" cy="1097280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8" name="Text 6"/>
          <p:cNvSpPr/>
          <p:nvPr/>
        </p:nvSpPr>
        <p:spPr>
          <a:xfrm>
            <a:off x="786384" y="2020824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Szybszy montaż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86384" y="238658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Mniej czasu na kompletację elementów na budowie.</a:t>
            </a:r>
            <a:endParaRPr lang="en-US" sz="1100" dirty="0"/>
          </a:p>
        </p:txBody>
      </p:sp>
      <p:sp>
        <p:nvSpPr>
          <p:cNvPr id="10" name="se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4952" y="1874520"/>
            <a:ext cx="2331720" cy="1097280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1" name="se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4952" y="1874520"/>
            <a:ext cx="64008" cy="1097280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2" name="Text 10"/>
          <p:cNvSpPr/>
          <p:nvPr/>
        </p:nvSpPr>
        <p:spPr>
          <a:xfrm>
            <a:off x="3282696" y="2020824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Komfort pracy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82696" y="238658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Zestawy gotowe do instalacji dla instalatora.</a:t>
            </a:r>
            <a:endParaRPr lang="en-US" sz="1100" dirty="0"/>
          </a:p>
        </p:txBody>
      </p:sp>
      <p:sp>
        <p:nvSpPr>
          <p:cNvPr id="14" name="se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154680"/>
            <a:ext cx="2331720" cy="1097280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5" name="se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3154680"/>
            <a:ext cx="64008" cy="1097280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6" name="Text 14"/>
          <p:cNvSpPr/>
          <p:nvPr/>
        </p:nvSpPr>
        <p:spPr>
          <a:xfrm>
            <a:off x="786384" y="3300984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Uporządkowana logistyka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86384" y="366674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Sprawna realizacja zamówień na inwestycji.</a:t>
            </a:r>
            <a:endParaRPr lang="en-US" sz="1100" dirty="0"/>
          </a:p>
        </p:txBody>
      </p:sp>
      <p:sp>
        <p:nvSpPr>
          <p:cNvPr id="18" name="se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4952" y="3154680"/>
            <a:ext cx="2331720" cy="1097280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9" name="se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4952" y="3154680"/>
            <a:ext cx="64008" cy="1097280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0" name="Text 18"/>
          <p:cNvSpPr/>
          <p:nvPr/>
        </p:nvSpPr>
        <p:spPr>
          <a:xfrm>
            <a:off x="3282696" y="3300984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Elastyczne konfiguracje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282696" y="3666744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3000"/>
              </a:lnSpc>
              <a:buNone/>
            </a:pPr>
            <a:r>
              <a:rPr lang="en-US" sz="11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Warianty dopasowane do wymagań projektu.</a:t>
            </a:r>
            <a:endParaRPr lang="en-US" sz="1100" dirty="0"/>
          </a:p>
        </p:txBody>
      </p:sp>
      <p:sp>
        <p:nvSpPr>
          <p:cNvPr id="27" name="note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572000"/>
            <a:ext cx="8046720" cy="384048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8" name="Text 26"/>
          <p:cNvSpPr/>
          <p:nvPr/>
        </p:nvSpPr>
        <p:spPr>
          <a:xfrm>
            <a:off x="777240" y="4572000"/>
            <a:ext cx="7589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7DB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Dostępne w hurtowniach jako pojedyncze elementy.  </a:t>
            </a:r>
            <a:r>
              <a:rPr lang="en-US" sz="1100" b="1" dirty="0">
                <a:solidFill>
                  <a:srgbClr val="8C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Kompletne zestawy przygotowujemy na indywidualne zamówienie.</a:t>
            </a:r>
            <a:endParaRPr lang="en-US" sz="1100" dirty="0"/>
          </a:p>
        </p:txBody>
      </p:sp>
      <p:pic>
        <p:nvPicPr>
          <p:cNvPr id="30" name="Obraz 29">
            <a:extLst>
              <a:ext uri="{FF2B5EF4-FFF2-40B4-BE49-F238E27FC236}">
                <a16:creationId xmlns:a16="http://schemas.microsoft.com/office/drawing/2014/main" id="{0123FA3A-A1D0-82A4-BEA5-154FD5BE53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5113" r="27259" b="5692"/>
          <a:stretch>
            <a:fillRect/>
          </a:stretch>
        </p:blipFill>
        <p:spPr>
          <a:xfrm>
            <a:off x="5817108" y="2110104"/>
            <a:ext cx="2664000" cy="201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097280"/>
            <a:ext cx="502920" cy="5029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itle accen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36" y="1097280"/>
            <a:ext cx="201168" cy="5029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384048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lat gwarancji na kompletny system</a:t>
            </a:r>
            <a:endParaRPr lang="en-US" sz="2800" dirty="0"/>
          </a:p>
        </p:txBody>
      </p:sp>
      <p:sp>
        <p:nvSpPr>
          <p:cNvPr id="5" name="Tex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188720"/>
            <a:ext cx="8046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7DBD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Kupujesz raz — masz spokój na długie lata.</a:t>
            </a:r>
            <a:endParaRPr lang="en-US" sz="1400" dirty="0"/>
          </a:p>
        </p:txBody>
      </p:sp>
      <p:sp>
        <p:nvSpPr>
          <p:cNvPr id="6" name="warranty pane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691640"/>
            <a:ext cx="2286000" cy="3063240"/>
          </a:xfrm>
          <a:prstGeom prst="rect">
            <a:avLst/>
          </a:prstGeom>
          <a:solidFill>
            <a:srgbClr val="2E343A"/>
          </a:solidFill>
          <a:ln/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7" name="warranty ring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8680" y="1920240"/>
            <a:ext cx="1645920" cy="1645920"/>
          </a:xfrm>
          <a:prstGeom prst="ellipse">
            <a:avLst/>
          </a:prstGeom>
          <a:solidFill>
            <a:srgbClr val="1A1E22"/>
          </a:solidFill>
          <a:ln w="31750">
            <a:solidFill>
              <a:srgbClr val="00AEEF"/>
            </a:solidFill>
            <a:prstDash val="solid"/>
          </a:ln>
        </p:spPr>
        <p:txBody>
          <a:bodyPr/>
          <a:lstStyle/>
          <a:p>
            <a:endParaRPr lang="pl-PL"/>
          </a:p>
        </p:txBody>
      </p:sp>
      <p:sp>
        <p:nvSpPr>
          <p:cNvPr id="8" name="Text 6"/>
          <p:cNvSpPr/>
          <p:nvPr/>
        </p:nvSpPr>
        <p:spPr>
          <a:xfrm>
            <a:off x="868680" y="2029968"/>
            <a:ext cx="16459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600" b="1" kern="0" spc="200" dirty="0">
                <a:solidFill>
                  <a:srgbClr val="00AE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4600" dirty="0"/>
          </a:p>
          <a:p>
            <a:pPr marL="0" indent="0" algn="ctr">
              <a:buNone/>
            </a:pPr>
            <a:r>
              <a:rPr lang="en-US" sz="1700" b="1" kern="0" spc="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</a:t>
            </a:r>
            <a:endParaRPr lang="en-US" sz="4600" dirty="0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5800" y="3794760"/>
            <a:ext cx="2011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2000"/>
              </a:lnSpc>
              <a:buNone/>
            </a:pPr>
            <a:r>
              <a:rPr lang="en-US" sz="1150" b="1" dirty="0">
                <a:solidFill>
                  <a:srgbClr val="8CC6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Gwarancja obejmuje cały system TopVac</a:t>
            </a:r>
            <a:endParaRPr lang="en-US" sz="1150" dirty="0"/>
          </a:p>
        </p:txBody>
      </p:sp>
      <p:sp>
        <p:nvSpPr>
          <p:cNvPr id="10" name="pill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1691640"/>
            <a:ext cx="2788920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1" name="pillar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1691640"/>
            <a:ext cx="54864" cy="71323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2" name="Text 10"/>
          <p:cNvSpPr/>
          <p:nvPr/>
        </p:nvSpPr>
        <p:spPr>
          <a:xfrm>
            <a:off x="3200400" y="178308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Pewność na lata</a:t>
            </a:r>
            <a:endParaRPr lang="en-US" sz="1250" dirty="0"/>
          </a:p>
        </p:txBody>
      </p:sp>
      <p:sp>
        <p:nvSpPr>
          <p:cNvPr id="13" name="Tex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2075688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lat gwarancji na cały system.</a:t>
            </a:r>
            <a:endParaRPr lang="en-US" sz="1030" dirty="0"/>
          </a:p>
        </p:txBody>
      </p:sp>
      <p:sp>
        <p:nvSpPr>
          <p:cNvPr id="14" name="pill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2487168"/>
            <a:ext cx="2788920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5" name="pillar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2487168"/>
            <a:ext cx="54864" cy="71323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6" name="Text 14"/>
          <p:cNvSpPr/>
          <p:nvPr/>
        </p:nvSpPr>
        <p:spPr>
          <a:xfrm>
            <a:off x="3200400" y="2578608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Wsparcie techniczne</a:t>
            </a:r>
            <a:endParaRPr lang="en-US" sz="1250" dirty="0"/>
          </a:p>
        </p:txBody>
      </p:sp>
      <p:sp>
        <p:nvSpPr>
          <p:cNvPr id="17" name="Tex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287121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Doradztwo i pomoc na każdym etapie.</a:t>
            </a:r>
            <a:endParaRPr lang="en-US" sz="1030" dirty="0"/>
          </a:p>
        </p:txBody>
      </p:sp>
      <p:sp>
        <p:nvSpPr>
          <p:cNvPr id="18" name="pill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3282696"/>
            <a:ext cx="2788920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9" name="pillar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3282696"/>
            <a:ext cx="54864" cy="71323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0" name="Text 18"/>
          <p:cNvSpPr/>
          <p:nvPr/>
        </p:nvSpPr>
        <p:spPr>
          <a:xfrm>
            <a:off x="3200400" y="3374136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Jakość, którą potwierdzamy</a:t>
            </a:r>
            <a:endParaRPr lang="en-US" sz="1250" dirty="0"/>
          </a:p>
        </p:txBody>
      </p:sp>
      <p:sp>
        <p:nvSpPr>
          <p:cNvPr id="21" name="Tex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0400" y="366674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Sprawdzone rozwiązania i standardy.</a:t>
            </a:r>
            <a:endParaRPr lang="en-US" sz="1030" dirty="0"/>
          </a:p>
        </p:txBody>
      </p:sp>
      <p:sp>
        <p:nvSpPr>
          <p:cNvPr id="22" name="pill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4078224"/>
            <a:ext cx="2788920" cy="713232"/>
          </a:xfrm>
          <a:prstGeom prst="rect">
            <a:avLst/>
          </a:prstGeom>
          <a:solidFill>
            <a:srgbClr val="343B42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3" name="pillar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99232" y="4078224"/>
            <a:ext cx="54864" cy="71323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Text 22"/>
          <p:cNvSpPr/>
          <p:nvPr/>
        </p:nvSpPr>
        <p:spPr>
          <a:xfrm>
            <a:off x="3200400" y="416966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Gwarancja szczelności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3200400" y="4462272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3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Zgodność ze wszystkimi normami.</a:t>
            </a:r>
            <a:endParaRPr lang="en-US" sz="1030" dirty="0"/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9A883EB3-94D8-DB62-4E61-0428EB594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0" y="1102721"/>
            <a:ext cx="1920240" cy="1588038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3114DA46-1E29-46A1-B2B3-A63B9D793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2158" y="780224"/>
            <a:ext cx="1801562" cy="1201041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7E2FB668-DDF8-1C8A-1E6C-D10355F92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087" y="2044192"/>
            <a:ext cx="2331721" cy="1554480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331CA9A8-C88C-C8B5-BBB8-17D67A6EA0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3428" y="3447288"/>
            <a:ext cx="2389637" cy="17221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6928" y="1097280"/>
            <a:ext cx="502920" cy="50292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" name="title accen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8136" y="1097280"/>
            <a:ext cx="201168" cy="50292"/>
          </a:xfrm>
          <a:prstGeom prst="rect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4" name="Text 0"/>
          <p:cNvSpPr>
            <a:spLocks noGrp="1"/>
          </p:cNvSpPr>
          <p:nvPr>
            <p:ph type="title" idx="100" hasCustomPrompt="1"/>
          </p:nvPr>
        </p:nvSpPr>
        <p:spPr>
          <a:xfrm>
            <a:off x="548640" y="384048"/>
            <a:ext cx="8138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Twój partner na każdym etapie inwestycji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66928" y="120700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Pełne wsparcie od pierwszego kontaktu, przez realizację, aż po </a:t>
            </a:r>
            <a:r>
              <a:rPr lang="en-US" sz="1300" dirty="0" err="1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serwis</a:t>
            </a:r>
            <a:r>
              <a:rPr lang="en-US" sz="13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pl-PL" sz="1300" dirty="0">
              <a:solidFill>
                <a:srgbClr val="AEB6BD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buNone/>
            </a:pPr>
            <a:r>
              <a:rPr lang="en-US" sz="1300" dirty="0">
                <a:solidFill>
                  <a:srgbClr val="AEB6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wsparcie od A do Z.</a:t>
            </a:r>
            <a:endParaRPr lang="en-US" sz="1300" dirty="0"/>
          </a:p>
        </p:txBody>
      </p:sp>
      <p:sp>
        <p:nvSpPr>
          <p:cNvPr id="6" name="suppor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1783080"/>
            <a:ext cx="1828800" cy="93268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7" name="support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232" y="1929384"/>
            <a:ext cx="256032" cy="256032"/>
          </a:xfrm>
          <a:prstGeom prst="ellipse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8" name="Text 6"/>
          <p:cNvSpPr/>
          <p:nvPr/>
        </p:nvSpPr>
        <p:spPr>
          <a:xfrm>
            <a:off x="713232" y="192938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13232" y="2221992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Doradztwo i dobór systemu</a:t>
            </a:r>
            <a:endParaRPr lang="en-US" sz="1150" dirty="0"/>
          </a:p>
        </p:txBody>
      </p:sp>
      <p:sp>
        <p:nvSpPr>
          <p:cNvPr id="10" name="suppor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68880" y="1783080"/>
            <a:ext cx="1828800" cy="93268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1" name="support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33472" y="1929384"/>
            <a:ext cx="256032" cy="256032"/>
          </a:xfrm>
          <a:prstGeom prst="ellipse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2" name="Text 10"/>
          <p:cNvSpPr/>
          <p:nvPr/>
        </p:nvSpPr>
        <p:spPr>
          <a:xfrm>
            <a:off x="2633472" y="192938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633472" y="2221992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Kontakt i szybka pomoc</a:t>
            </a:r>
            <a:endParaRPr lang="en-US" sz="1150" dirty="0"/>
          </a:p>
        </p:txBody>
      </p:sp>
      <p:sp>
        <p:nvSpPr>
          <p:cNvPr id="14" name="suppor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89120" y="1783080"/>
            <a:ext cx="1828800" cy="93268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5" name="support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3712" y="1929384"/>
            <a:ext cx="256032" cy="256032"/>
          </a:xfrm>
          <a:prstGeom prst="ellipse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6" name="Text 14"/>
          <p:cNvSpPr/>
          <p:nvPr/>
        </p:nvSpPr>
        <p:spPr>
          <a:xfrm>
            <a:off x="4553712" y="1929384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53712" y="2221992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Szkolenia i wdrożenia</a:t>
            </a:r>
            <a:endParaRPr lang="en-US" sz="1150" dirty="0"/>
          </a:p>
        </p:txBody>
      </p:sp>
      <p:sp>
        <p:nvSpPr>
          <p:cNvPr id="18" name="suppor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2843784"/>
            <a:ext cx="1828800" cy="93268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19" name="support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3232" y="2990088"/>
            <a:ext cx="256032" cy="256032"/>
          </a:xfrm>
          <a:prstGeom prst="ellipse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0" name="Text 18"/>
          <p:cNvSpPr/>
          <p:nvPr/>
        </p:nvSpPr>
        <p:spPr>
          <a:xfrm>
            <a:off x="713232" y="29900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3232" y="3282696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Dostępność i logistyka</a:t>
            </a:r>
            <a:endParaRPr lang="en-US" sz="1150" dirty="0"/>
          </a:p>
        </p:txBody>
      </p:sp>
      <p:sp>
        <p:nvSpPr>
          <p:cNvPr id="22" name="suppor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68880" y="2843784"/>
            <a:ext cx="1828800" cy="93268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3" name="support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33472" y="2990088"/>
            <a:ext cx="256032" cy="256032"/>
          </a:xfrm>
          <a:prstGeom prst="ellipse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4" name="Text 22"/>
          <p:cNvSpPr/>
          <p:nvPr/>
        </p:nvSpPr>
        <p:spPr>
          <a:xfrm>
            <a:off x="2633472" y="29900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633472" y="3282696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Wsparcie na inwestycji</a:t>
            </a:r>
            <a:endParaRPr lang="en-US" sz="1150" dirty="0"/>
          </a:p>
        </p:txBody>
      </p:sp>
      <p:sp>
        <p:nvSpPr>
          <p:cNvPr id="26" name="support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89120" y="2843784"/>
            <a:ext cx="1828800" cy="932688"/>
          </a:xfrm>
          <a:prstGeom prst="rect">
            <a:avLst/>
          </a:prstGeom>
          <a:solidFill>
            <a:srgbClr val="2E343A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7" name="support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53712" y="2990088"/>
            <a:ext cx="256032" cy="256032"/>
          </a:xfrm>
          <a:prstGeom prst="ellipse">
            <a:avLst/>
          </a:prstGeom>
          <a:solidFill>
            <a:srgbClr val="8CC63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28" name="Text 26"/>
          <p:cNvSpPr/>
          <p:nvPr/>
        </p:nvSpPr>
        <p:spPr>
          <a:xfrm>
            <a:off x="4553712" y="29900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A1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553712" y="3282696"/>
            <a:ext cx="1517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Pewność i jakość</a:t>
            </a:r>
            <a:endParaRPr lang="en-US" sz="1150" dirty="0"/>
          </a:p>
        </p:txBody>
      </p:sp>
      <p:sp>
        <p:nvSpPr>
          <p:cNvPr id="35" name="cta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8640" y="4261104"/>
            <a:ext cx="8046720" cy="749808"/>
          </a:xfrm>
          <a:prstGeom prst="rect">
            <a:avLst/>
          </a:prstGeom>
          <a:solidFill>
            <a:srgbClr val="00AEEF"/>
          </a:solidFill>
          <a:ln/>
        </p:spPr>
        <p:txBody>
          <a:bodyPr/>
          <a:lstStyle/>
          <a:p>
            <a:endParaRPr lang="pl-PL"/>
          </a:p>
        </p:txBody>
      </p:sp>
      <p:sp>
        <p:nvSpPr>
          <p:cNvPr id="36" name="Text 34"/>
          <p:cNvSpPr/>
          <p:nvPr/>
        </p:nvSpPr>
        <p:spPr>
          <a:xfrm>
            <a:off x="548640" y="4261104"/>
            <a:ext cx="80467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TopVac — razem budujemy lepsze instalacje.</a:t>
            </a:r>
            <a:endParaRPr lang="en-US" sz="1250" dirty="0"/>
          </a:p>
          <a:p>
            <a:pPr marL="0" indent="0" algn="ctr">
              <a:lnSpc>
                <a:spcPct val="112000"/>
              </a:lnSpc>
              <a:buNone/>
            </a:pPr>
            <a:r>
              <a:rPr lang="en-US" sz="1250" dirty="0">
                <a:solidFill>
                  <a:srgbClr val="0636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Szukaj hurtowni i certyfikowanych instalatorów na </a:t>
            </a: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www.topvac.pl</a:t>
            </a:r>
            <a:endParaRPr lang="en-US" sz="1250" dirty="0"/>
          </a:p>
        </p:txBody>
      </p:sp>
      <p:pic>
        <p:nvPicPr>
          <p:cNvPr id="38" name="Obraz 37">
            <a:extLst>
              <a:ext uri="{FF2B5EF4-FFF2-40B4-BE49-F238E27FC236}">
                <a16:creationId xmlns:a16="http://schemas.microsoft.com/office/drawing/2014/main" id="{F2E6DB61-C3B4-8238-24D6-63A169358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616" y="650748"/>
            <a:ext cx="3143250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PP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lue"/>
          <p:cNvSpPr/>
          <p:nvPr/>
        </p:nvSpPr>
        <p:spPr>
          <a:xfrm>
            <a:off x="548640" y="820000"/>
            <a:ext cx="460000" cy="46000"/>
          </a:xfrm>
          <a:prstGeom prst="rect">
            <a:avLst/>
          </a:prstGeom>
          <a:solidFill>
            <a:srgbClr val="00AEEF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ccent green"/>
          <p:cNvSpPr/>
          <p:nvPr/>
        </p:nvSpPr>
        <p:spPr>
          <a:xfrm>
            <a:off x="1030000" y="820000"/>
            <a:ext cx="180000" cy="46000"/>
          </a:xfrm>
          <a:prstGeom prst="rect">
            <a:avLst/>
          </a:prstGeom>
          <a:solidFill>
            <a:srgbClr val="8CC63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eyebrow"/>
          <p:cNvSpPr/>
          <p:nvPr/>
        </p:nvSpPr>
        <p:spPr>
          <a:xfrm>
            <a:off x="548640" y="960000"/>
            <a:ext cx="8046720" cy="30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250" b="1" spc="120">
                <a:solidFill>
                  <a:srgbClr val="8CC63F"/>
                </a:solidFill>
                <a:latin typeface="Arial" pitchFamily="34" charset="0"/>
                <a:cs typeface="Arial" pitchFamily="34" charset="0"/>
              </a:rPr>
              <a:t>IZOLOWANY SYSTEM KANAŁÓW WENTYLACYJNYCH</a:t>
            </a:r>
          </a:p>
        </p:txBody>
      </p:sp>
      <p:sp>
        <p:nvSpPr>
          <p:cNvPr id="5" name="title"/>
          <p:cNvSpPr/>
          <p:nvPr/>
        </p:nvSpPr>
        <p:spPr>
          <a:xfrm>
            <a:off x="548640" y="1290000"/>
            <a:ext cx="8046720" cy="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50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TOP FLEX </a:t>
            </a:r>
            <a:r>
              <a:rPr lang="pl-PL" sz="5000" b="1">
                <a:solidFill>
                  <a:srgbClr val="00AEEF"/>
                </a:solidFill>
                <a:latin typeface="Arial" pitchFamily="34" charset="0"/>
                <a:cs typeface="Arial" pitchFamily="34" charset="0"/>
              </a:rPr>
              <a:t>EPP</a:t>
            </a:r>
          </a:p>
        </p:txBody>
      </p:sp>
      <p:sp>
        <p:nvSpPr>
          <p:cNvPr id="6" name="subtitle"/>
          <p:cNvSpPr/>
          <p:nvPr/>
        </p:nvSpPr>
        <p:spPr>
          <a:xfrm>
            <a:off x="548640" y="2180000"/>
            <a:ext cx="7600000" cy="36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50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Zaprojektowany dla szybkiego montażu — lekki, ciepły i w pełni izolowany.</a:t>
            </a:r>
          </a:p>
        </p:txBody>
      </p:sp>
      <p:sp>
        <p:nvSpPr>
          <p:cNvPr id="7" name="pill1"/>
          <p:cNvSpPr/>
          <p:nvPr/>
        </p:nvSpPr>
        <p:spPr>
          <a:xfrm>
            <a:off x="1830000" y="2720000"/>
            <a:ext cx="1150000" cy="360000"/>
          </a:xfrm>
          <a:prstGeom prst="roundRect">
            <a:avLst>
              <a:gd name="adj" fmla="val 50000"/>
            </a:avLst>
          </a:prstGeom>
          <a:solidFill>
            <a:srgbClr val="00AEE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LEKKI</a:t>
            </a:r>
          </a:p>
        </p:txBody>
      </p:sp>
      <p:sp>
        <p:nvSpPr>
          <p:cNvPr id="8" name="pill2"/>
          <p:cNvSpPr/>
          <p:nvPr/>
        </p:nvSpPr>
        <p:spPr>
          <a:xfrm>
            <a:off x="3061360" y="2720000"/>
            <a:ext cx="1200000" cy="360000"/>
          </a:xfrm>
          <a:prstGeom prst="roundRect">
            <a:avLst>
              <a:gd name="adj" fmla="val 50000"/>
            </a:avLst>
          </a:prstGeom>
          <a:solidFill>
            <a:srgbClr val="8CC63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CIEPŁY</a:t>
            </a:r>
          </a:p>
        </p:txBody>
      </p:sp>
      <p:sp>
        <p:nvSpPr>
          <p:cNvPr id="9" name="pill3"/>
          <p:cNvSpPr/>
          <p:nvPr/>
        </p:nvSpPr>
        <p:spPr>
          <a:xfrm>
            <a:off x="4341360" y="2720000"/>
            <a:ext cx="2100000" cy="360000"/>
          </a:xfrm>
          <a:prstGeom prst="roundRect">
            <a:avLst>
              <a:gd name="adj" fmla="val 50000"/>
            </a:avLst>
          </a:prstGeom>
          <a:solidFill>
            <a:srgbClr val="00AEE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SZYBKI MONTAŻ</a:t>
            </a:r>
          </a:p>
        </p:txBody>
      </p:sp>
      <p:sp>
        <p:nvSpPr>
          <p:cNvPr id="10" name="desc card"/>
          <p:cNvSpPr/>
          <p:nvPr/>
        </p:nvSpPr>
        <p:spPr>
          <a:xfrm>
            <a:off x="548640" y="3320000"/>
            <a:ext cx="8046720" cy="1420000"/>
          </a:xfrm>
          <a:prstGeom prst="rect">
            <a:avLst/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 wrap="square" lIns="228600" tIns="182880" rIns="228600" bIns="18288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pl-PL" sz="1200" dirty="0">
                <a:solidFill>
                  <a:srgbClr val="D7DBDF"/>
                </a:solidFill>
                <a:latin typeface="Arial" pitchFamily="34" charset="0"/>
                <a:cs typeface="Arial" pitchFamily="34" charset="0"/>
              </a:rPr>
              <a:t>System kanałów i kształtek EPP (spienionego polipropylenu) to izolowane elementy do domowej wentylacji mechanicznej z odzyskiem ciepła. Materiał EPP ma bardzo dobre właściwości termoizolacyjne, dzięki czemu eliminuje potrzebę stosowania dodatkowej izolacji.</a:t>
            </a:r>
          </a:p>
        </p:txBody>
      </p:sp>
      <p:sp>
        <p:nvSpPr>
          <p:cNvPr id="11" name="pill2">
            <a:extLst>
              <a:ext uri="{FF2B5EF4-FFF2-40B4-BE49-F238E27FC236}">
                <a16:creationId xmlns:a16="http://schemas.microsoft.com/office/drawing/2014/main" id="{92662E93-0683-07FF-9FCB-1871DA5BCB39}"/>
              </a:ext>
            </a:extLst>
          </p:cNvPr>
          <p:cNvSpPr/>
          <p:nvPr/>
        </p:nvSpPr>
        <p:spPr>
          <a:xfrm>
            <a:off x="548640" y="2720000"/>
            <a:ext cx="1200000" cy="360000"/>
          </a:xfrm>
          <a:prstGeom prst="roundRect">
            <a:avLst>
              <a:gd name="adj" fmla="val 50000"/>
            </a:avLst>
          </a:prstGeom>
          <a:solidFill>
            <a:srgbClr val="8CC63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1150" b="1" spc="60" dirty="0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CICHY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Dlaczego EP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548640" y="384048"/>
            <a:ext cx="8046720" cy="62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pl-PL" sz="30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Dlaczego EPP?</a:t>
            </a:r>
          </a:p>
        </p:txBody>
      </p:sp>
      <p:sp>
        <p:nvSpPr>
          <p:cNvPr id="3" name="accent blue"/>
          <p:cNvSpPr/>
          <p:nvPr/>
        </p:nvSpPr>
        <p:spPr>
          <a:xfrm>
            <a:off x="548640" y="1097280"/>
            <a:ext cx="502920" cy="50292"/>
          </a:xfrm>
          <a:prstGeom prst="rect">
            <a:avLst/>
          </a:prstGeom>
          <a:solidFill>
            <a:srgbClr val="00AEE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ccent green"/>
          <p:cNvSpPr/>
          <p:nvPr/>
        </p:nvSpPr>
        <p:spPr>
          <a:xfrm>
            <a:off x="1070000" y="1097280"/>
            <a:ext cx="201168" cy="50292"/>
          </a:xfrm>
          <a:prstGeom prst="rect">
            <a:avLst/>
          </a:prstGeom>
          <a:solidFill>
            <a:srgbClr val="8CC63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subtitle"/>
          <p:cNvSpPr/>
          <p:nvPr/>
        </p:nvSpPr>
        <p:spPr>
          <a:xfrm>
            <a:off x="548640" y="1207008"/>
            <a:ext cx="8046720" cy="33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35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Właściwości materiału, które przekładają się na szybszy montaż i lepszy komfort.</a:t>
            </a:r>
          </a:p>
        </p:txBody>
      </p:sp>
      <p:sp>
        <p:nvSpPr>
          <p:cNvPr id="6" name="card1"/>
          <p:cNvSpPr/>
          <p:nvPr/>
        </p:nvSpPr>
        <p:spPr>
          <a:xfrm>
            <a:off x="548640" y="1783080"/>
            <a:ext cx="8307360" cy="896112"/>
          </a:xfrm>
          <a:prstGeom prst="rect">
            <a:avLst/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7" name="num1"/>
          <p:cNvSpPr/>
          <p:nvPr/>
        </p:nvSpPr>
        <p:spPr>
          <a:xfrm>
            <a:off x="548640" y="1783080"/>
            <a:ext cx="841248" cy="896112"/>
          </a:xfrm>
          <a:prstGeom prst="rect">
            <a:avLst/>
          </a:prstGeom>
          <a:solidFill>
            <a:srgbClr val="00AEE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26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8" name="t1"/>
          <p:cNvSpPr/>
          <p:nvPr/>
        </p:nvSpPr>
        <p:spPr>
          <a:xfrm>
            <a:off x="1572768" y="1929384"/>
            <a:ext cx="6900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400" b="1" kern="0" spc="5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DOSKONAŁA TERMOIZOLACJA I AKUSTYKA</a:t>
            </a:r>
          </a:p>
        </p:txBody>
      </p:sp>
      <p:sp>
        <p:nvSpPr>
          <p:cNvPr id="9" name="d1"/>
          <p:cNvSpPr/>
          <p:nvPr/>
        </p:nvSpPr>
        <p:spPr>
          <a:xfrm>
            <a:off x="1572768" y="2240280"/>
            <a:ext cx="6900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13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EPP (spieniony polipropylen) ma bardzo dobre właściwości termoizolacyjne, dzięki czemu eliminuje potrzebę stosowania dodatkowej izolacji kanałów.</a:t>
            </a:r>
          </a:p>
        </p:txBody>
      </p:sp>
      <p:sp>
        <p:nvSpPr>
          <p:cNvPr id="10" name="card2"/>
          <p:cNvSpPr/>
          <p:nvPr/>
        </p:nvSpPr>
        <p:spPr>
          <a:xfrm>
            <a:off x="548640" y="2770632"/>
            <a:ext cx="8307360" cy="896112"/>
          </a:xfrm>
          <a:prstGeom prst="rect">
            <a:avLst/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1" name="num2"/>
          <p:cNvSpPr/>
          <p:nvPr/>
        </p:nvSpPr>
        <p:spPr>
          <a:xfrm>
            <a:off x="548640" y="2770632"/>
            <a:ext cx="841248" cy="896112"/>
          </a:xfrm>
          <a:prstGeom prst="rect">
            <a:avLst/>
          </a:prstGeom>
          <a:solidFill>
            <a:srgbClr val="8CC63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26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2" name="t2"/>
          <p:cNvSpPr/>
          <p:nvPr/>
        </p:nvSpPr>
        <p:spPr>
          <a:xfrm>
            <a:off x="1572768" y="2916936"/>
            <a:ext cx="6900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400" b="1" kern="0" spc="5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WYTRZYMAŁOŚĆ I ELASTYCZNOŚĆ</a:t>
            </a:r>
          </a:p>
        </p:txBody>
      </p:sp>
      <p:sp>
        <p:nvSpPr>
          <p:cNvPr id="13" name="d2"/>
          <p:cNvSpPr/>
          <p:nvPr/>
        </p:nvSpPr>
        <p:spPr>
          <a:xfrm>
            <a:off x="1572768" y="3227832"/>
            <a:ext cx="6900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13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W odróżnieniu od tradycyjnego styropianu EPP jest znacznie bardziej elastyczny i odporny na uszkodzenia — nie kruszy się i po uderzeniu wraca do pierwotnego kształtu.</a:t>
            </a:r>
          </a:p>
        </p:txBody>
      </p:sp>
      <p:sp>
        <p:nvSpPr>
          <p:cNvPr id="14" name="card3"/>
          <p:cNvSpPr/>
          <p:nvPr/>
        </p:nvSpPr>
        <p:spPr>
          <a:xfrm>
            <a:off x="548640" y="3758184"/>
            <a:ext cx="8307360" cy="896112"/>
          </a:xfrm>
          <a:prstGeom prst="rect">
            <a:avLst/>
          </a:prstGeom>
          <a:solidFill>
            <a:srgbClr val="2E343A"/>
          </a:solidFill>
          <a:effectLst>
            <a:outerShdw blurRad="114300" dist="381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5" name="num3"/>
          <p:cNvSpPr/>
          <p:nvPr/>
        </p:nvSpPr>
        <p:spPr>
          <a:xfrm>
            <a:off x="548640" y="3758184"/>
            <a:ext cx="841248" cy="896112"/>
          </a:xfrm>
          <a:prstGeom prst="rect">
            <a:avLst/>
          </a:prstGeom>
          <a:solidFill>
            <a:srgbClr val="00AEEF"/>
          </a:solidFill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pl-PL" sz="2600" b="1">
                <a:solidFill>
                  <a:srgbClr val="1A1E22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sp>
        <p:nvSpPr>
          <p:cNvPr id="16" name="t3"/>
          <p:cNvSpPr/>
          <p:nvPr/>
        </p:nvSpPr>
        <p:spPr>
          <a:xfrm>
            <a:off x="1572768" y="3904488"/>
            <a:ext cx="6900000" cy="29260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400" b="1" kern="0" spc="5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SZEROKIE ZASTOSOWANIE</a:t>
            </a:r>
          </a:p>
        </p:txBody>
      </p:sp>
      <p:sp>
        <p:nvSpPr>
          <p:cNvPr id="17" name="d3"/>
          <p:cNvSpPr/>
          <p:nvPr/>
        </p:nvSpPr>
        <p:spPr>
          <a:xfrm>
            <a:off x="1572768" y="4215384"/>
            <a:ext cx="6900000" cy="3657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1130">
                <a:solidFill>
                  <a:srgbClr val="AEB6BD"/>
                </a:solidFill>
                <a:latin typeface="Arial" pitchFamily="34" charset="0"/>
                <a:cs typeface="Arial" pitchFamily="34" charset="0"/>
              </a:rPr>
              <a:t>Materiał sprawdza się m.in. w izolacjach systemów wentylacyjnych, wyposażeniu samochodów, kaskach ochronnych oraz meblach.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813</Words>
  <Application>Microsoft Office PowerPoint</Application>
  <PresentationFormat>Pokaz na ekranie (16:9)</PresentationFormat>
  <Paragraphs>184</Paragraphs>
  <Slides>14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System</vt:lpstr>
      <vt:lpstr>Dlaczego</vt:lpstr>
      <vt:lpstr>Wysokość systemu — tylko 69 mm wysokości</vt:lpstr>
      <vt:lpstr>Kompletny system — zaprojektowany dla Ciebie</vt:lpstr>
      <vt:lpstr>Gotowe zestawy — oszczędność czasu</vt:lpstr>
      <vt:lpstr>5 lat gwarancji na kompletny system</vt:lpstr>
      <vt:lpstr>Twój partner na każdym etapie inwestycji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Materiały wideo — zobacz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Jacek Gawroński</dc:creator>
  <cp:lastModifiedBy>Jacek Gawroński</cp:lastModifiedBy>
  <cp:revision>64</cp:revision>
  <dcterms:created xsi:type="dcterms:W3CDTF">2026-07-02T09:40:39Z</dcterms:created>
  <dcterms:modified xsi:type="dcterms:W3CDTF">2026-07-20T14:15:08Z</dcterms:modified>
</cp:coreProperties>
</file>